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4" r:id="rId5"/>
    <p:sldId id="261" r:id="rId6"/>
    <p:sldId id="262" r:id="rId7"/>
    <p:sldId id="263" r:id="rId8"/>
    <p:sldId id="260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167"/>
    <a:srgbClr val="598D49"/>
    <a:srgbClr val="498D60"/>
    <a:srgbClr val="75973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A8A2C-CFCC-41F1-9BF9-B6A4B4E19F0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C2BD0A-1FE4-4F76-896B-858629D89A31}">
      <dgm:prSet phldrT="[Text]"/>
      <dgm:spPr>
        <a:solidFill>
          <a:srgbClr val="8FA167"/>
        </a:solidFill>
      </dgm:spPr>
      <dgm:t>
        <a:bodyPr/>
        <a:lstStyle/>
        <a:p>
          <a:r>
            <a:rPr lang="en-GB" b="1" dirty="0"/>
            <a:t>Social Prescribing </a:t>
          </a:r>
        </a:p>
      </dgm:t>
    </dgm:pt>
    <dgm:pt modelId="{47B7A2E0-06C1-4DAB-88A7-5BC8F298B251}" type="parTrans" cxnId="{04679807-829B-42C9-862C-66BFBDCA8CF3}">
      <dgm:prSet/>
      <dgm:spPr/>
      <dgm:t>
        <a:bodyPr/>
        <a:lstStyle/>
        <a:p>
          <a:endParaRPr lang="en-GB"/>
        </a:p>
      </dgm:t>
    </dgm:pt>
    <dgm:pt modelId="{9EAE2648-8217-4087-9D1E-29F6A405749C}" type="sibTrans" cxnId="{04679807-829B-42C9-862C-66BFBDCA8CF3}">
      <dgm:prSet/>
      <dgm:spPr/>
      <dgm:t>
        <a:bodyPr/>
        <a:lstStyle/>
        <a:p>
          <a:endParaRPr lang="en-GB"/>
        </a:p>
      </dgm:t>
    </dgm:pt>
    <dgm:pt modelId="{6F0F396D-D79E-4727-BD25-C1B46337C822}">
      <dgm:prSet phldrT="[Text]" custT="1"/>
      <dgm:spPr>
        <a:solidFill>
          <a:srgbClr val="8FA167"/>
        </a:solidFill>
      </dgm:spPr>
      <dgm:t>
        <a:bodyPr/>
        <a:lstStyle/>
        <a:p>
          <a:pPr algn="ctr"/>
          <a:r>
            <a:rPr lang="en-GB" sz="1600" b="1" dirty="0">
              <a:solidFill>
                <a:schemeClr val="tx1"/>
              </a:solidFill>
            </a:rPr>
            <a:t>Student Support Services </a:t>
          </a:r>
        </a:p>
      </dgm:t>
    </dgm:pt>
    <dgm:pt modelId="{0D063C74-E2D2-460F-862B-1EE0B91A2E2D}" type="parTrans" cxnId="{30E4C980-529A-4993-98B4-8689E77DE582}">
      <dgm:prSet/>
      <dgm:spPr/>
      <dgm:t>
        <a:bodyPr/>
        <a:lstStyle/>
        <a:p>
          <a:endParaRPr lang="en-GB"/>
        </a:p>
      </dgm:t>
    </dgm:pt>
    <dgm:pt modelId="{FFE6AC5D-CB76-4B1F-9D7A-50E0493D3F45}" type="sibTrans" cxnId="{30E4C980-529A-4993-98B4-8689E77DE582}">
      <dgm:prSet/>
      <dgm:spPr>
        <a:solidFill>
          <a:srgbClr val="598D49"/>
        </a:solidFill>
      </dgm:spPr>
      <dgm:t>
        <a:bodyPr/>
        <a:lstStyle/>
        <a:p>
          <a:endParaRPr lang="en-GB"/>
        </a:p>
      </dgm:t>
    </dgm:pt>
    <dgm:pt modelId="{87577E6A-F4C8-4C8E-902F-576E9D376EC8}">
      <dgm:prSet phldrT="[Text]" custT="1"/>
      <dgm:spPr>
        <a:solidFill>
          <a:srgbClr val="8FA167"/>
        </a:solidFill>
      </dgm:spPr>
      <dgm:t>
        <a:bodyPr/>
        <a:lstStyle/>
        <a:p>
          <a:r>
            <a:rPr lang="en-GB" sz="1600" b="1" dirty="0">
              <a:solidFill>
                <a:schemeClr val="tx1"/>
              </a:solidFill>
            </a:rPr>
            <a:t>Chaplaincy</a:t>
          </a:r>
        </a:p>
      </dgm:t>
    </dgm:pt>
    <dgm:pt modelId="{60EFF29E-04EF-4F42-8C45-1DD91D1D557A}" type="parTrans" cxnId="{C834ACDC-90B4-47CE-B05B-A84F8226A608}">
      <dgm:prSet/>
      <dgm:spPr/>
      <dgm:t>
        <a:bodyPr/>
        <a:lstStyle/>
        <a:p>
          <a:endParaRPr lang="en-GB"/>
        </a:p>
      </dgm:t>
    </dgm:pt>
    <dgm:pt modelId="{7477FD6A-DD0A-4B55-BBC0-FE2EF4EACCE5}" type="sibTrans" cxnId="{C834ACDC-90B4-47CE-B05B-A84F8226A608}">
      <dgm:prSet/>
      <dgm:spPr>
        <a:solidFill>
          <a:srgbClr val="598D49"/>
        </a:solidFill>
      </dgm:spPr>
      <dgm:t>
        <a:bodyPr/>
        <a:lstStyle/>
        <a:p>
          <a:endParaRPr lang="en-GB"/>
        </a:p>
      </dgm:t>
    </dgm:pt>
    <dgm:pt modelId="{FBA88B5D-619F-43B1-8DDE-DACF87B49B07}">
      <dgm:prSet phldrT="[Text]" custT="1"/>
      <dgm:spPr>
        <a:solidFill>
          <a:srgbClr val="8FA167"/>
        </a:solidFill>
      </dgm:spPr>
      <dgm:t>
        <a:bodyPr/>
        <a:lstStyle/>
        <a:p>
          <a:r>
            <a:rPr lang="en-GB" sz="1400" b="1" dirty="0">
              <a:solidFill>
                <a:schemeClr val="tx1"/>
              </a:solidFill>
            </a:rPr>
            <a:t>Faiths4Change</a:t>
          </a:r>
        </a:p>
      </dgm:t>
    </dgm:pt>
    <dgm:pt modelId="{087A94EE-BE28-493F-8787-76E0F11FB1E5}" type="parTrans" cxnId="{92589C2C-9964-484F-A998-5921F9A959F8}">
      <dgm:prSet/>
      <dgm:spPr/>
      <dgm:t>
        <a:bodyPr/>
        <a:lstStyle/>
        <a:p>
          <a:endParaRPr lang="en-GB"/>
        </a:p>
      </dgm:t>
    </dgm:pt>
    <dgm:pt modelId="{B0744619-76BF-4FC2-8F10-4A230CB4748B}" type="sibTrans" cxnId="{92589C2C-9964-484F-A998-5921F9A959F8}">
      <dgm:prSet/>
      <dgm:spPr>
        <a:solidFill>
          <a:srgbClr val="598D49"/>
        </a:solidFill>
      </dgm:spPr>
      <dgm:t>
        <a:bodyPr/>
        <a:lstStyle/>
        <a:p>
          <a:endParaRPr lang="en-GB"/>
        </a:p>
      </dgm:t>
    </dgm:pt>
    <dgm:pt modelId="{C539C92B-45B5-4C2A-80C3-C87B8EB09B19}">
      <dgm:prSet phldrT="[Text]" custT="1"/>
      <dgm:spPr>
        <a:solidFill>
          <a:srgbClr val="8FA167"/>
        </a:solidFill>
      </dgm:spPr>
      <dgm:t>
        <a:bodyPr/>
        <a:lstStyle/>
        <a:p>
          <a:r>
            <a:rPr lang="en-GB" sz="1600" b="1" dirty="0">
              <a:solidFill>
                <a:schemeClr val="tx1"/>
              </a:solidFill>
            </a:rPr>
            <a:t>HEALTHBOX</a:t>
          </a:r>
        </a:p>
      </dgm:t>
    </dgm:pt>
    <dgm:pt modelId="{0E9AE78E-A922-4176-B6BF-97A98CE02313}" type="parTrans" cxnId="{625F595F-08D6-4D7F-A59A-486ECFDC6FCA}">
      <dgm:prSet/>
      <dgm:spPr/>
      <dgm:t>
        <a:bodyPr/>
        <a:lstStyle/>
        <a:p>
          <a:endParaRPr lang="en-GB"/>
        </a:p>
      </dgm:t>
    </dgm:pt>
    <dgm:pt modelId="{6754B7A9-1043-4CE8-B350-EA14BEB85E03}" type="sibTrans" cxnId="{625F595F-08D6-4D7F-A59A-486ECFDC6FCA}">
      <dgm:prSet/>
      <dgm:spPr>
        <a:solidFill>
          <a:srgbClr val="598D49"/>
        </a:solidFill>
      </dgm:spPr>
      <dgm:t>
        <a:bodyPr/>
        <a:lstStyle/>
        <a:p>
          <a:endParaRPr lang="en-GB"/>
        </a:p>
      </dgm:t>
    </dgm:pt>
    <dgm:pt modelId="{6510E156-0719-43A7-878A-20F40CF7FE15}" type="pres">
      <dgm:prSet presAssocID="{90EA8A2C-CFCC-41F1-9BF9-B6A4B4E19F0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AD3D9E2-A5F7-423D-AA21-A893C4AB4ECD}" type="pres">
      <dgm:prSet presAssocID="{EAC2BD0A-1FE4-4F76-896B-858629D89A31}" presName="centerShape" presStyleLbl="node0" presStyleIdx="0" presStyleCnt="1"/>
      <dgm:spPr/>
    </dgm:pt>
    <dgm:pt modelId="{39EBA5B6-0952-49E4-A0CC-FA069102863C}" type="pres">
      <dgm:prSet presAssocID="{6F0F396D-D79E-4727-BD25-C1B46337C822}" presName="node" presStyleLbl="node1" presStyleIdx="0" presStyleCnt="4" custRadScaleRad="99655">
        <dgm:presLayoutVars>
          <dgm:bulletEnabled val="1"/>
        </dgm:presLayoutVars>
      </dgm:prSet>
      <dgm:spPr/>
    </dgm:pt>
    <dgm:pt modelId="{60F5A2E9-5E82-443D-A5E1-0C4B3FDEC19A}" type="pres">
      <dgm:prSet presAssocID="{6F0F396D-D79E-4727-BD25-C1B46337C822}" presName="dummy" presStyleCnt="0"/>
      <dgm:spPr/>
    </dgm:pt>
    <dgm:pt modelId="{2463B061-9525-4035-BE17-4420B3337834}" type="pres">
      <dgm:prSet presAssocID="{FFE6AC5D-CB76-4B1F-9D7A-50E0493D3F45}" presName="sibTrans" presStyleLbl="sibTrans2D1" presStyleIdx="0" presStyleCnt="4"/>
      <dgm:spPr/>
    </dgm:pt>
    <dgm:pt modelId="{3CB93E69-2260-4088-9F51-FB64F09AD00C}" type="pres">
      <dgm:prSet presAssocID="{87577E6A-F4C8-4C8E-902F-576E9D376EC8}" presName="node" presStyleLbl="node1" presStyleIdx="1" presStyleCnt="4">
        <dgm:presLayoutVars>
          <dgm:bulletEnabled val="1"/>
        </dgm:presLayoutVars>
      </dgm:prSet>
      <dgm:spPr/>
    </dgm:pt>
    <dgm:pt modelId="{2B252315-3AD9-4710-AFC1-512D460FFBEB}" type="pres">
      <dgm:prSet presAssocID="{87577E6A-F4C8-4C8E-902F-576E9D376EC8}" presName="dummy" presStyleCnt="0"/>
      <dgm:spPr/>
    </dgm:pt>
    <dgm:pt modelId="{F7135162-BDF6-472A-8AEF-5328B1DF6CFC}" type="pres">
      <dgm:prSet presAssocID="{7477FD6A-DD0A-4B55-BBC0-FE2EF4EACCE5}" presName="sibTrans" presStyleLbl="sibTrans2D1" presStyleIdx="1" presStyleCnt="4"/>
      <dgm:spPr/>
    </dgm:pt>
    <dgm:pt modelId="{DA21BFA0-ED30-4D54-97DC-DDC02F82FD1A}" type="pres">
      <dgm:prSet presAssocID="{FBA88B5D-619F-43B1-8DDE-DACF87B49B07}" presName="node" presStyleLbl="node1" presStyleIdx="2" presStyleCnt="4">
        <dgm:presLayoutVars>
          <dgm:bulletEnabled val="1"/>
        </dgm:presLayoutVars>
      </dgm:prSet>
      <dgm:spPr/>
    </dgm:pt>
    <dgm:pt modelId="{2711EFFF-DEB1-4921-8E4B-F665B77C980C}" type="pres">
      <dgm:prSet presAssocID="{FBA88B5D-619F-43B1-8DDE-DACF87B49B07}" presName="dummy" presStyleCnt="0"/>
      <dgm:spPr/>
    </dgm:pt>
    <dgm:pt modelId="{704D9A8E-2A12-4BF6-B75B-2C30950E7107}" type="pres">
      <dgm:prSet presAssocID="{B0744619-76BF-4FC2-8F10-4A230CB4748B}" presName="sibTrans" presStyleLbl="sibTrans2D1" presStyleIdx="2" presStyleCnt="4"/>
      <dgm:spPr/>
    </dgm:pt>
    <dgm:pt modelId="{5670A06F-D110-4E04-A1B1-FF18EF75BB7B}" type="pres">
      <dgm:prSet presAssocID="{C539C92B-45B5-4C2A-80C3-C87B8EB09B19}" presName="node" presStyleLbl="node1" presStyleIdx="3" presStyleCnt="4">
        <dgm:presLayoutVars>
          <dgm:bulletEnabled val="1"/>
        </dgm:presLayoutVars>
      </dgm:prSet>
      <dgm:spPr/>
    </dgm:pt>
    <dgm:pt modelId="{CDE8B4C3-4061-4C03-BFBC-909BDCFF2E4D}" type="pres">
      <dgm:prSet presAssocID="{C539C92B-45B5-4C2A-80C3-C87B8EB09B19}" presName="dummy" presStyleCnt="0"/>
      <dgm:spPr/>
    </dgm:pt>
    <dgm:pt modelId="{CA8C846A-F1E4-4642-B2EA-1BB0B0CBF3F8}" type="pres">
      <dgm:prSet presAssocID="{6754B7A9-1043-4CE8-B350-EA14BEB85E03}" presName="sibTrans" presStyleLbl="sibTrans2D1" presStyleIdx="3" presStyleCnt="4"/>
      <dgm:spPr/>
    </dgm:pt>
  </dgm:ptLst>
  <dgm:cxnLst>
    <dgm:cxn modelId="{04679807-829B-42C9-862C-66BFBDCA8CF3}" srcId="{90EA8A2C-CFCC-41F1-9BF9-B6A4B4E19F0D}" destId="{EAC2BD0A-1FE4-4F76-896B-858629D89A31}" srcOrd="0" destOrd="0" parTransId="{47B7A2E0-06C1-4DAB-88A7-5BC8F298B251}" sibTransId="{9EAE2648-8217-4087-9D1E-29F6A405749C}"/>
    <dgm:cxn modelId="{6BAE5D08-6CA2-45B1-8639-AC9102CFBF6B}" type="presOf" srcId="{90EA8A2C-CFCC-41F1-9BF9-B6A4B4E19F0D}" destId="{6510E156-0719-43A7-878A-20F40CF7FE15}" srcOrd="0" destOrd="0" presId="urn:microsoft.com/office/officeart/2005/8/layout/radial6"/>
    <dgm:cxn modelId="{92589C2C-9964-484F-A998-5921F9A959F8}" srcId="{EAC2BD0A-1FE4-4F76-896B-858629D89A31}" destId="{FBA88B5D-619F-43B1-8DDE-DACF87B49B07}" srcOrd="2" destOrd="0" parTransId="{087A94EE-BE28-493F-8787-76E0F11FB1E5}" sibTransId="{B0744619-76BF-4FC2-8F10-4A230CB4748B}"/>
    <dgm:cxn modelId="{0A8C2B37-BBC5-4DB6-87B3-3213172AE2F2}" type="presOf" srcId="{EAC2BD0A-1FE4-4F76-896B-858629D89A31}" destId="{CAD3D9E2-A5F7-423D-AA21-A893C4AB4ECD}" srcOrd="0" destOrd="0" presId="urn:microsoft.com/office/officeart/2005/8/layout/radial6"/>
    <dgm:cxn modelId="{C6A3F53F-39C2-4703-A173-E61282200F65}" type="presOf" srcId="{7477FD6A-DD0A-4B55-BBC0-FE2EF4EACCE5}" destId="{F7135162-BDF6-472A-8AEF-5328B1DF6CFC}" srcOrd="0" destOrd="0" presId="urn:microsoft.com/office/officeart/2005/8/layout/radial6"/>
    <dgm:cxn modelId="{625F595F-08D6-4D7F-A59A-486ECFDC6FCA}" srcId="{EAC2BD0A-1FE4-4F76-896B-858629D89A31}" destId="{C539C92B-45B5-4C2A-80C3-C87B8EB09B19}" srcOrd="3" destOrd="0" parTransId="{0E9AE78E-A922-4176-B6BF-97A98CE02313}" sibTransId="{6754B7A9-1043-4CE8-B350-EA14BEB85E03}"/>
    <dgm:cxn modelId="{30E4C980-529A-4993-98B4-8689E77DE582}" srcId="{EAC2BD0A-1FE4-4F76-896B-858629D89A31}" destId="{6F0F396D-D79E-4727-BD25-C1B46337C822}" srcOrd="0" destOrd="0" parTransId="{0D063C74-E2D2-460F-862B-1EE0B91A2E2D}" sibTransId="{FFE6AC5D-CB76-4B1F-9D7A-50E0493D3F45}"/>
    <dgm:cxn modelId="{AB1AAE86-6CC5-438C-9539-C57362362930}" type="presOf" srcId="{6F0F396D-D79E-4727-BD25-C1B46337C822}" destId="{39EBA5B6-0952-49E4-A0CC-FA069102863C}" srcOrd="0" destOrd="0" presId="urn:microsoft.com/office/officeart/2005/8/layout/radial6"/>
    <dgm:cxn modelId="{25BBECAB-1238-47DF-A31F-0D9B7DE275F5}" type="presOf" srcId="{6754B7A9-1043-4CE8-B350-EA14BEB85E03}" destId="{CA8C846A-F1E4-4642-B2EA-1BB0B0CBF3F8}" srcOrd="0" destOrd="0" presId="urn:microsoft.com/office/officeart/2005/8/layout/radial6"/>
    <dgm:cxn modelId="{B48999B2-B123-489F-9D42-E73855F25FA7}" type="presOf" srcId="{B0744619-76BF-4FC2-8F10-4A230CB4748B}" destId="{704D9A8E-2A12-4BF6-B75B-2C30950E7107}" srcOrd="0" destOrd="0" presId="urn:microsoft.com/office/officeart/2005/8/layout/radial6"/>
    <dgm:cxn modelId="{BFCB5BBD-67C1-4A40-AB2A-D5A18D7687F8}" type="presOf" srcId="{FFE6AC5D-CB76-4B1F-9D7A-50E0493D3F45}" destId="{2463B061-9525-4035-BE17-4420B3337834}" srcOrd="0" destOrd="0" presId="urn:microsoft.com/office/officeart/2005/8/layout/radial6"/>
    <dgm:cxn modelId="{C834ACDC-90B4-47CE-B05B-A84F8226A608}" srcId="{EAC2BD0A-1FE4-4F76-896B-858629D89A31}" destId="{87577E6A-F4C8-4C8E-902F-576E9D376EC8}" srcOrd="1" destOrd="0" parTransId="{60EFF29E-04EF-4F42-8C45-1DD91D1D557A}" sibTransId="{7477FD6A-DD0A-4B55-BBC0-FE2EF4EACCE5}"/>
    <dgm:cxn modelId="{C83CB6F0-9CD4-4006-835E-6ACBAD233B10}" type="presOf" srcId="{FBA88B5D-619F-43B1-8DDE-DACF87B49B07}" destId="{DA21BFA0-ED30-4D54-97DC-DDC02F82FD1A}" srcOrd="0" destOrd="0" presId="urn:microsoft.com/office/officeart/2005/8/layout/radial6"/>
    <dgm:cxn modelId="{3D051CFB-43C9-4BC1-9886-95189C5815A7}" type="presOf" srcId="{87577E6A-F4C8-4C8E-902F-576E9D376EC8}" destId="{3CB93E69-2260-4088-9F51-FB64F09AD00C}" srcOrd="0" destOrd="0" presId="urn:microsoft.com/office/officeart/2005/8/layout/radial6"/>
    <dgm:cxn modelId="{844DD8FE-4415-4BF7-9D8A-C79DCD5145F3}" type="presOf" srcId="{C539C92B-45B5-4C2A-80C3-C87B8EB09B19}" destId="{5670A06F-D110-4E04-A1B1-FF18EF75BB7B}" srcOrd="0" destOrd="0" presId="urn:microsoft.com/office/officeart/2005/8/layout/radial6"/>
    <dgm:cxn modelId="{E1AA6522-5B2F-4749-85E4-217EC0B445B7}" type="presParOf" srcId="{6510E156-0719-43A7-878A-20F40CF7FE15}" destId="{CAD3D9E2-A5F7-423D-AA21-A893C4AB4ECD}" srcOrd="0" destOrd="0" presId="urn:microsoft.com/office/officeart/2005/8/layout/radial6"/>
    <dgm:cxn modelId="{13A120AB-03DA-471D-90DB-4E6EA5B9C94C}" type="presParOf" srcId="{6510E156-0719-43A7-878A-20F40CF7FE15}" destId="{39EBA5B6-0952-49E4-A0CC-FA069102863C}" srcOrd="1" destOrd="0" presId="urn:microsoft.com/office/officeart/2005/8/layout/radial6"/>
    <dgm:cxn modelId="{FD6B827B-230E-4199-9317-81A509907969}" type="presParOf" srcId="{6510E156-0719-43A7-878A-20F40CF7FE15}" destId="{60F5A2E9-5E82-443D-A5E1-0C4B3FDEC19A}" srcOrd="2" destOrd="0" presId="urn:microsoft.com/office/officeart/2005/8/layout/radial6"/>
    <dgm:cxn modelId="{8513E20D-C00A-4872-B254-17DFBBFB86C7}" type="presParOf" srcId="{6510E156-0719-43A7-878A-20F40CF7FE15}" destId="{2463B061-9525-4035-BE17-4420B3337834}" srcOrd="3" destOrd="0" presId="urn:microsoft.com/office/officeart/2005/8/layout/radial6"/>
    <dgm:cxn modelId="{ED62B6CB-8171-47D8-AA94-134D76BE0C90}" type="presParOf" srcId="{6510E156-0719-43A7-878A-20F40CF7FE15}" destId="{3CB93E69-2260-4088-9F51-FB64F09AD00C}" srcOrd="4" destOrd="0" presId="urn:microsoft.com/office/officeart/2005/8/layout/radial6"/>
    <dgm:cxn modelId="{E0CF6AAE-C8F2-4406-BA35-76C0B6EB15B8}" type="presParOf" srcId="{6510E156-0719-43A7-878A-20F40CF7FE15}" destId="{2B252315-3AD9-4710-AFC1-512D460FFBEB}" srcOrd="5" destOrd="0" presId="urn:microsoft.com/office/officeart/2005/8/layout/radial6"/>
    <dgm:cxn modelId="{51861B69-C33B-4F47-8E18-4984AE2076BA}" type="presParOf" srcId="{6510E156-0719-43A7-878A-20F40CF7FE15}" destId="{F7135162-BDF6-472A-8AEF-5328B1DF6CFC}" srcOrd="6" destOrd="0" presId="urn:microsoft.com/office/officeart/2005/8/layout/radial6"/>
    <dgm:cxn modelId="{28F2C4BA-2BD2-420C-BB5A-3BA9B151546B}" type="presParOf" srcId="{6510E156-0719-43A7-878A-20F40CF7FE15}" destId="{DA21BFA0-ED30-4D54-97DC-DDC02F82FD1A}" srcOrd="7" destOrd="0" presId="urn:microsoft.com/office/officeart/2005/8/layout/radial6"/>
    <dgm:cxn modelId="{D976DB7F-106B-456F-ABF7-57DB3A5FD134}" type="presParOf" srcId="{6510E156-0719-43A7-878A-20F40CF7FE15}" destId="{2711EFFF-DEB1-4921-8E4B-F665B77C980C}" srcOrd="8" destOrd="0" presId="urn:microsoft.com/office/officeart/2005/8/layout/radial6"/>
    <dgm:cxn modelId="{38011B1F-C007-4C66-9444-F1A2D3940305}" type="presParOf" srcId="{6510E156-0719-43A7-878A-20F40CF7FE15}" destId="{704D9A8E-2A12-4BF6-B75B-2C30950E7107}" srcOrd="9" destOrd="0" presId="urn:microsoft.com/office/officeart/2005/8/layout/radial6"/>
    <dgm:cxn modelId="{1DEF0F97-D804-4B24-9C75-5A0126A65129}" type="presParOf" srcId="{6510E156-0719-43A7-878A-20F40CF7FE15}" destId="{5670A06F-D110-4E04-A1B1-FF18EF75BB7B}" srcOrd="10" destOrd="0" presId="urn:microsoft.com/office/officeart/2005/8/layout/radial6"/>
    <dgm:cxn modelId="{C8FEF38A-5AEE-4877-ADB0-359B592C3E8F}" type="presParOf" srcId="{6510E156-0719-43A7-878A-20F40CF7FE15}" destId="{CDE8B4C3-4061-4C03-BFBC-909BDCFF2E4D}" srcOrd="11" destOrd="0" presId="urn:microsoft.com/office/officeart/2005/8/layout/radial6"/>
    <dgm:cxn modelId="{DCD36CBC-4860-48D5-AFF2-D215F546118F}" type="presParOf" srcId="{6510E156-0719-43A7-878A-20F40CF7FE15}" destId="{CA8C846A-F1E4-4642-B2EA-1BB0B0CBF3F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C846A-F1E4-4642-B2EA-1BB0B0CBF3F8}">
      <dsp:nvSpPr>
        <dsp:cNvPr id="0" name=""/>
        <dsp:cNvSpPr/>
      </dsp:nvSpPr>
      <dsp:spPr>
        <a:xfrm>
          <a:off x="1605228" y="798132"/>
          <a:ext cx="5279525" cy="5279525"/>
        </a:xfrm>
        <a:prstGeom prst="blockArc">
          <a:avLst>
            <a:gd name="adj1" fmla="val 10811860"/>
            <a:gd name="adj2" fmla="val 16200020"/>
            <a:gd name="adj3" fmla="val 4638"/>
          </a:avLst>
        </a:prstGeom>
        <a:solidFill>
          <a:srgbClr val="598D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D9A8E-2A12-4BF6-B75B-2C30950E7107}">
      <dsp:nvSpPr>
        <dsp:cNvPr id="0" name=""/>
        <dsp:cNvSpPr/>
      </dsp:nvSpPr>
      <dsp:spPr>
        <a:xfrm>
          <a:off x="1605243" y="789236"/>
          <a:ext cx="5279525" cy="5279525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rgbClr val="598D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35162-BDF6-472A-8AEF-5328B1DF6CFC}">
      <dsp:nvSpPr>
        <dsp:cNvPr id="0" name=""/>
        <dsp:cNvSpPr/>
      </dsp:nvSpPr>
      <dsp:spPr>
        <a:xfrm>
          <a:off x="1605243" y="789236"/>
          <a:ext cx="5279525" cy="5279525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rgbClr val="598D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3B061-9525-4035-BE17-4420B3337834}">
      <dsp:nvSpPr>
        <dsp:cNvPr id="0" name=""/>
        <dsp:cNvSpPr/>
      </dsp:nvSpPr>
      <dsp:spPr>
        <a:xfrm>
          <a:off x="1605258" y="798132"/>
          <a:ext cx="5279525" cy="5279525"/>
        </a:xfrm>
        <a:prstGeom prst="blockArc">
          <a:avLst>
            <a:gd name="adj1" fmla="val 16199980"/>
            <a:gd name="adj2" fmla="val 21588140"/>
            <a:gd name="adj3" fmla="val 4638"/>
          </a:avLst>
        </a:prstGeom>
        <a:solidFill>
          <a:srgbClr val="598D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3D9E2-A5F7-423D-AA21-A893C4AB4ECD}">
      <dsp:nvSpPr>
        <dsp:cNvPr id="0" name=""/>
        <dsp:cNvSpPr/>
      </dsp:nvSpPr>
      <dsp:spPr>
        <a:xfrm>
          <a:off x="3030370" y="2214363"/>
          <a:ext cx="2429271" cy="2429271"/>
        </a:xfrm>
        <a:prstGeom prst="ellipse">
          <a:avLst/>
        </a:prstGeom>
        <a:solidFill>
          <a:srgbClr val="8FA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Social Prescribing </a:t>
          </a:r>
        </a:p>
      </dsp:txBody>
      <dsp:txXfrm>
        <a:off x="3386129" y="2570122"/>
        <a:ext cx="1717753" cy="1717753"/>
      </dsp:txXfrm>
    </dsp:sp>
    <dsp:sp modelId="{39EBA5B6-0952-49E4-A0CC-FA069102863C}">
      <dsp:nvSpPr>
        <dsp:cNvPr id="0" name=""/>
        <dsp:cNvSpPr/>
      </dsp:nvSpPr>
      <dsp:spPr>
        <a:xfrm>
          <a:off x="3394761" y="9105"/>
          <a:ext cx="1700489" cy="1700489"/>
        </a:xfrm>
        <a:prstGeom prst="ellipse">
          <a:avLst/>
        </a:prstGeom>
        <a:solidFill>
          <a:srgbClr val="8FA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Student Support Services </a:t>
          </a:r>
        </a:p>
      </dsp:txBody>
      <dsp:txXfrm>
        <a:off x="3643792" y="258136"/>
        <a:ext cx="1202427" cy="1202427"/>
      </dsp:txXfrm>
    </dsp:sp>
    <dsp:sp modelId="{3CB93E69-2260-4088-9F51-FB64F09AD00C}">
      <dsp:nvSpPr>
        <dsp:cNvPr id="0" name=""/>
        <dsp:cNvSpPr/>
      </dsp:nvSpPr>
      <dsp:spPr>
        <a:xfrm>
          <a:off x="5973306" y="2578754"/>
          <a:ext cx="1700489" cy="1700489"/>
        </a:xfrm>
        <a:prstGeom prst="ellipse">
          <a:avLst/>
        </a:prstGeom>
        <a:solidFill>
          <a:srgbClr val="8FA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Chaplaincy</a:t>
          </a:r>
        </a:p>
      </dsp:txBody>
      <dsp:txXfrm>
        <a:off x="6222337" y="2827785"/>
        <a:ext cx="1202427" cy="1202427"/>
      </dsp:txXfrm>
    </dsp:sp>
    <dsp:sp modelId="{DA21BFA0-ED30-4D54-97DC-DDC02F82FD1A}">
      <dsp:nvSpPr>
        <dsp:cNvPr id="0" name=""/>
        <dsp:cNvSpPr/>
      </dsp:nvSpPr>
      <dsp:spPr>
        <a:xfrm>
          <a:off x="3394761" y="5157299"/>
          <a:ext cx="1700489" cy="1700489"/>
        </a:xfrm>
        <a:prstGeom prst="ellipse">
          <a:avLst/>
        </a:prstGeom>
        <a:solidFill>
          <a:srgbClr val="8FA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tx1"/>
              </a:solidFill>
            </a:rPr>
            <a:t>Faiths4Change</a:t>
          </a:r>
        </a:p>
      </dsp:txBody>
      <dsp:txXfrm>
        <a:off x="3643792" y="5406330"/>
        <a:ext cx="1202427" cy="1202427"/>
      </dsp:txXfrm>
    </dsp:sp>
    <dsp:sp modelId="{5670A06F-D110-4E04-A1B1-FF18EF75BB7B}">
      <dsp:nvSpPr>
        <dsp:cNvPr id="0" name=""/>
        <dsp:cNvSpPr/>
      </dsp:nvSpPr>
      <dsp:spPr>
        <a:xfrm>
          <a:off x="816216" y="2578754"/>
          <a:ext cx="1700489" cy="1700489"/>
        </a:xfrm>
        <a:prstGeom prst="ellipse">
          <a:avLst/>
        </a:prstGeom>
        <a:solidFill>
          <a:srgbClr val="8FA1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HEALTHBOX</a:t>
          </a:r>
        </a:p>
      </dsp:txBody>
      <dsp:txXfrm>
        <a:off x="1065247" y="2827785"/>
        <a:ext cx="1202427" cy="1202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6803C-0593-47FF-A40B-447F3F8E0383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FD379-7934-44A5-9161-7E880BA5D8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8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10AE-EDF0-48D0-81F1-27B506A43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F01DF-F64D-4BE8-B533-B1ADDC486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3FA21-DC53-46D0-B78B-ECE15933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DE211-5117-4793-B0D2-5C02FF0C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69090-0BCC-492D-A6EB-F42ABBBB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34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DCCD-D7D8-45F1-ACA2-73B7C136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E7A1-9767-4060-9FCE-A205110AC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3DD9D-B990-4D41-8D23-74AE6D6C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8677-0723-4A11-89A3-8EB94496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227DB-353D-4A32-B27E-85E8BE32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0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8454A-2167-48E2-A631-6B128AFC7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CFA28-F38A-4822-9CAE-3B9D460FF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AD4BA-DAFE-4D68-88EE-93D37C54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07F88-9A2A-4900-AB64-1B1E044C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D19CB-0EEB-48EA-8623-56ECE992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6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0D5B-EB52-4485-9C3D-4C29D4E9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AC11-91FE-4A30-A95F-BDB2DF07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314CC-3DBC-479A-970B-64113FED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7651-FBE2-4BD2-8BF2-FAEE1034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F7C0A-BF94-4E56-88CF-F4203550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3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21DE8-89A9-4969-8905-226C9E2A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9D78-B1F0-4194-A21F-F155C9210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38005-F4DE-40E1-9732-3035E6A11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BF1B-1F93-40E8-B37F-B65AFEC0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76377-CCAB-463A-BCD5-B85BACBB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88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8BA5-81B7-40A7-9469-8B2F08C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3155E-771E-4931-BB48-ACF8C4809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A3F8F-3938-44BD-95ED-F98B7E4B7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BF0BD-BB24-4CD1-9C52-0515AC32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C11A4-C1B5-42F3-BD20-6B6E90D9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47252-B3D0-45DA-B199-96DE7EC6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4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AA42-E5A6-4811-9DF0-5C0F6730F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AB1D7-8E12-42B6-9513-F5EB3EE80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D5FA0-B221-4E7A-82D1-6D06433DD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6DCDC-6137-4BF7-8826-DA38E8E4C1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15DDB-9924-41F4-968A-A07BFC190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B75B33-D01B-4E23-B479-12606613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F4F4D-105D-4C1B-BF20-FD6289D7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BC935-328C-49B1-B860-FABCEAC3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2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9F99-8A85-4F73-898A-C44CAABC1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7D61E-063A-41BF-B988-F459CAC2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17D09-AE00-43A6-A52C-B24DB8F3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27CDC-C459-4652-8FE6-136386B3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4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6CF6AA-D2D9-4E2B-A786-8AAE2211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7E658-E939-4913-8B6F-F4E38695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91C4C-C8FC-4383-96E9-02442BDB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4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A11-1D4F-4EDD-80C2-7BF567E2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28683-8421-4581-B00E-A86FAB245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0BD46-6E6E-4763-B089-D979A41FE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F33A8-D154-4599-BC48-B54E6CA3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74921-D7AF-4F48-8B4A-510D0858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0A3CB-0917-494C-BBBC-5BC0A56D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1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CEB4-CF7C-44BE-BA3F-4733F0EE4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F5E2B-B0DF-4A4D-B5B9-516CB9585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55B7C-D64E-499D-9C1F-0202AA2DB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EB595-97B6-4215-9441-873A14C0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00A1D-AA3C-43A2-98D5-899911D9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72D61-C967-43C7-8C23-75F194D0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44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03E6D5-0492-4492-9A7C-9FFCFD95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81242-F2BA-4FE5-A65D-8C0153423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0114E-81B2-474B-98FB-CBEF94AC6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DE3C7-AEF1-4258-AB24-B6733E3A74E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FE299-28F7-4EC8-A9FC-25C730A36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EB9E5-BF29-484E-BA43-AC6EFF2EC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DC786-CB55-4D4F-A678-F3482177A9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8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5502-B980-4CD3-99B5-A05B9A0CD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04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598D49"/>
                </a:solidFill>
              </a:rPr>
              <a:t>Creating Places</a:t>
            </a:r>
            <a:br>
              <a:rPr lang="en-GB" b="1" dirty="0">
                <a:solidFill>
                  <a:srgbClr val="598D49"/>
                </a:solidFill>
              </a:rPr>
            </a:br>
            <a:r>
              <a:rPr lang="en-GB" b="1" dirty="0">
                <a:solidFill>
                  <a:srgbClr val="598D49"/>
                </a:solidFill>
              </a:rPr>
              <a:t>of </a:t>
            </a:r>
            <a:br>
              <a:rPr lang="en-GB" b="1" dirty="0">
                <a:solidFill>
                  <a:srgbClr val="598D49"/>
                </a:solidFill>
              </a:rPr>
            </a:br>
            <a:r>
              <a:rPr lang="en-GB" b="1" dirty="0">
                <a:solidFill>
                  <a:srgbClr val="598D49"/>
                </a:solidFill>
              </a:rPr>
              <a:t>Community &amp;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84763-2003-49E5-85C8-323D7439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080" y="589097"/>
            <a:ext cx="1768992" cy="777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A5F78-A7A9-4FF4-B310-8C7A8278FF4C}"/>
              </a:ext>
            </a:extLst>
          </p:cNvPr>
          <p:cNvSpPr txBox="1"/>
          <p:nvPr/>
        </p:nvSpPr>
        <p:spPr>
          <a:xfrm>
            <a:off x="4504441" y="5234825"/>
            <a:ext cx="3183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Revd Gill Reeve (Chaplain)</a:t>
            </a:r>
          </a:p>
          <a:p>
            <a:pPr algn="ctr"/>
            <a:r>
              <a:rPr lang="en-GB" sz="2400" dirty="0"/>
              <a:t>University of Chester</a:t>
            </a:r>
          </a:p>
        </p:txBody>
      </p:sp>
    </p:spTree>
    <p:extLst>
      <p:ext uri="{BB962C8B-B14F-4D97-AF65-F5344CB8AC3E}">
        <p14:creationId xmlns:p14="http://schemas.microsoft.com/office/powerpoint/2010/main" val="375451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1999-3B94-4A0D-8CCE-8196FF56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365125"/>
            <a:ext cx="11430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598D49"/>
                </a:solidFill>
              </a:rPr>
              <a:t>Creating Places</a:t>
            </a:r>
            <a:br>
              <a:rPr lang="en-GB" sz="4000" b="1" dirty="0">
                <a:solidFill>
                  <a:srgbClr val="598D49"/>
                </a:solidFill>
              </a:rPr>
            </a:br>
            <a:r>
              <a:rPr lang="en-GB" sz="4000" b="1" dirty="0">
                <a:solidFill>
                  <a:srgbClr val="598D49"/>
                </a:solidFill>
              </a:rPr>
              <a:t>of </a:t>
            </a:r>
            <a:br>
              <a:rPr lang="en-GB" sz="4000" b="1" dirty="0">
                <a:solidFill>
                  <a:srgbClr val="598D49"/>
                </a:solidFill>
              </a:rPr>
            </a:br>
            <a:r>
              <a:rPr lang="en-GB" sz="4000" b="1" dirty="0">
                <a:solidFill>
                  <a:srgbClr val="598D49"/>
                </a:solidFill>
              </a:rPr>
              <a:t>Community &amp;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7298-C8B4-4956-A500-E0337748A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825625"/>
            <a:ext cx="1024636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sz="3200" i="1" dirty="0">
                <a:solidFill>
                  <a:srgbClr val="598D49"/>
                </a:solidFill>
                <a:latin typeface="+mj-lt"/>
              </a:rPr>
              <a:t>Engaging Students</a:t>
            </a:r>
          </a:p>
          <a:p>
            <a:pPr>
              <a:lnSpc>
                <a:spcPct val="200000"/>
              </a:lnSpc>
            </a:pPr>
            <a:r>
              <a:rPr lang="en-GB" sz="3200" i="1" dirty="0">
                <a:solidFill>
                  <a:srgbClr val="598D49"/>
                </a:solidFill>
                <a:latin typeface="+mj-lt"/>
              </a:rPr>
              <a:t>Community Hubs &amp; Chaplaincy</a:t>
            </a:r>
          </a:p>
          <a:p>
            <a:pPr>
              <a:lnSpc>
                <a:spcPct val="200000"/>
              </a:lnSpc>
            </a:pPr>
            <a:r>
              <a:rPr lang="en-GB" sz="3200" i="1" dirty="0">
                <a:solidFill>
                  <a:srgbClr val="598D49"/>
                </a:solidFill>
                <a:latin typeface="+mj-lt"/>
              </a:rPr>
              <a:t>Collaborative Projects &amp; Shared Resources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99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034B-617C-4070-AD68-7AEE4757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52" y="10100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598D49"/>
                </a:solidFill>
              </a:rPr>
              <a:t>Student Voice: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64CF7D-06DE-4869-8FA2-5DFF91309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54" t="29726" r="15458" b="30580"/>
          <a:stretch/>
        </p:blipFill>
        <p:spPr>
          <a:xfrm>
            <a:off x="4537529" y="491626"/>
            <a:ext cx="5831840" cy="1727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872B1-71AE-4C30-8120-03A3545CF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30" y="2455614"/>
            <a:ext cx="8546739" cy="41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1999-3B94-4A0D-8CCE-8196FF56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1667"/>
            <a:ext cx="114300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598D49"/>
                </a:solidFill>
              </a:rPr>
              <a:t>Community Hubs &amp; Chaplaincy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77298-C8B4-4956-A500-E0337748A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440" y="1500327"/>
            <a:ext cx="10246360" cy="53576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GB" sz="2000" i="1" dirty="0">
                <a:solidFill>
                  <a:schemeClr val="bg2">
                    <a:lumMod val="50000"/>
                  </a:schemeClr>
                </a:solidFill>
              </a:rPr>
              <a:t>Creative Space, Mindfulness Space, Games Room, Single Study Space</a:t>
            </a:r>
          </a:p>
          <a:p>
            <a:pPr marL="0" indent="0" algn="ctr">
              <a:buNone/>
            </a:pPr>
            <a:r>
              <a:rPr lang="en-GB" sz="2000" i="1" dirty="0">
                <a:solidFill>
                  <a:schemeClr val="bg2">
                    <a:lumMod val="50000"/>
                  </a:schemeClr>
                </a:solidFill>
              </a:rPr>
              <a:t> Community Kitchen, Community Garden</a:t>
            </a:r>
          </a:p>
          <a:p>
            <a:pPr marL="0" indent="0" algn="ctr">
              <a:buNone/>
            </a:pPr>
            <a:endParaRPr lang="en-GB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3B142-30E7-4D95-9C1B-10247B55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73" y="1726706"/>
            <a:ext cx="645505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2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F2BE2-4465-4DEB-8D9F-A49593772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60" y="18580"/>
            <a:ext cx="9123679" cy="6839420"/>
          </a:xfrm>
        </p:spPr>
      </p:pic>
    </p:spTree>
    <p:extLst>
      <p:ext uri="{BB962C8B-B14F-4D97-AF65-F5344CB8AC3E}">
        <p14:creationId xmlns:p14="http://schemas.microsoft.com/office/powerpoint/2010/main" val="409830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AD38-062C-4EB4-AD2B-A2B3023C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65"/>
            <a:ext cx="10515600" cy="122407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598D49"/>
                </a:solidFill>
              </a:rPr>
              <a:t>Collaborative Project: Community Garden</a:t>
            </a:r>
            <a:br>
              <a:rPr lang="en-GB" dirty="0">
                <a:solidFill>
                  <a:srgbClr val="33CCCC"/>
                </a:solidFill>
              </a:rPr>
            </a:b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8584C8-AF60-49FC-854F-DF182CDD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925"/>
            <a:ext cx="10515600" cy="55848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Chaplaincy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Student Sustainability Uni-job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Student Inter-faith Advocates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Sustainability Dept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Student Services Dept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Gardening Dept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Facilities &amp; Estates Dept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Art Therapy Lecturer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400" i="1" dirty="0">
                <a:solidFill>
                  <a:schemeClr val="bg2">
                    <a:lumMod val="50000"/>
                  </a:schemeClr>
                </a:solidFill>
              </a:rPr>
              <a:t>Faiths4Change (environmental charity)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86D647-FF94-403B-B352-994FF394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17" y="1612167"/>
            <a:ext cx="6182491" cy="4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7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68D8-1E07-4111-BA75-E6E7B01C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06"/>
            <a:ext cx="47406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solidFill>
                  <a:srgbClr val="598D49"/>
                </a:solidFill>
              </a:rPr>
              <a:t>Collaborative Projects : </a:t>
            </a:r>
            <a:br>
              <a:rPr lang="en-GB" sz="3600" dirty="0">
                <a:solidFill>
                  <a:srgbClr val="598D49"/>
                </a:solidFill>
              </a:rPr>
            </a:br>
            <a:r>
              <a:rPr lang="en-GB" sz="3600" dirty="0">
                <a:solidFill>
                  <a:srgbClr val="598D49"/>
                </a:solidFill>
              </a:rPr>
              <a:t>Social Prescribing</a:t>
            </a:r>
            <a:br>
              <a:rPr lang="en-GB" dirty="0">
                <a:solidFill>
                  <a:srgbClr val="33CCCC"/>
                </a:solidFill>
              </a:rPr>
            </a:br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41145CD-C542-4D0C-BD48-59CAB1F11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133387"/>
              </p:ext>
            </p:extLst>
          </p:nvPr>
        </p:nvGraphicFramePr>
        <p:xfrm>
          <a:off x="3622089" y="10527"/>
          <a:ext cx="849001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05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4951-14A6-4DB3-B564-11FFA24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598D49"/>
                </a:solidFill>
              </a:rPr>
              <a:t>Collaborative Projects: Creative Health Placement</a:t>
            </a:r>
            <a:br>
              <a:rPr lang="en-GB" dirty="0">
                <a:solidFill>
                  <a:srgbClr val="33CCCC"/>
                </a:solidFill>
              </a:rPr>
            </a:br>
            <a:endParaRPr lang="en-GB" dirty="0">
              <a:solidFill>
                <a:srgbClr val="0099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4B51D-0A75-40F7-8574-D0981F1F2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1C763-1631-42C1-9654-79FFD177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301" y="1095375"/>
            <a:ext cx="4118499" cy="5485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47B0D2-3E68-45EA-A3A5-06D42E1ABC6B}"/>
              </a:ext>
            </a:extLst>
          </p:cNvPr>
          <p:cNvSpPr/>
          <p:nvPr/>
        </p:nvSpPr>
        <p:spPr>
          <a:xfrm>
            <a:off x="651641" y="175332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Wellbeing arts-based courses </a:t>
            </a:r>
          </a:p>
          <a:p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Run by specialist art practitioners and our student nurses.</a:t>
            </a:r>
          </a:p>
          <a:p>
            <a:pPr algn="ctr"/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Open to the community, staff &amp; students</a:t>
            </a:r>
          </a:p>
          <a:p>
            <a:pPr algn="ctr"/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Art, Music, Dance, Miniature Book Making </a:t>
            </a:r>
          </a:p>
          <a:p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Drop-in café.</a:t>
            </a:r>
          </a:p>
        </p:txBody>
      </p:sp>
    </p:spTree>
    <p:extLst>
      <p:ext uri="{BB962C8B-B14F-4D97-AF65-F5344CB8AC3E}">
        <p14:creationId xmlns:p14="http://schemas.microsoft.com/office/powerpoint/2010/main" val="256801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7CF6-8C43-452B-89AF-75AAD20F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598D49"/>
                </a:solidFill>
              </a:rPr>
              <a:t>Ongoing questions I am wrestling with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E3426-8D29-4CD4-98FE-A3FC9EB78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101"/>
            <a:ext cx="10515600" cy="4486275"/>
          </a:xfrm>
        </p:spPr>
        <p:txBody>
          <a:bodyPr/>
          <a:lstStyle/>
          <a:p>
            <a:pPr marL="0" indent="0" algn="ctr">
              <a:buNone/>
            </a:pPr>
            <a:r>
              <a:rPr lang="en-GB" i="1" dirty="0">
                <a:solidFill>
                  <a:srgbClr val="598D49"/>
                </a:solidFill>
                <a:latin typeface="+mj-lt"/>
              </a:rPr>
              <a:t>How to re-shape Chapel to connect with work of the Community Hub?</a:t>
            </a:r>
          </a:p>
          <a:p>
            <a:pPr marL="0" indent="0">
              <a:buNone/>
            </a:pPr>
            <a:endParaRPr lang="en-GB" dirty="0">
              <a:solidFill>
                <a:srgbClr val="33CCCC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CCCC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CCCC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CCCC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CCCC"/>
              </a:solidFill>
            </a:endParaRPr>
          </a:p>
          <a:p>
            <a:endParaRPr lang="en-GB" dirty="0">
              <a:solidFill>
                <a:srgbClr val="33CC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37F9A-8437-4F3A-8BB8-A50EF29D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169" y="2024354"/>
            <a:ext cx="7213662" cy="48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7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411</TotalTime>
  <Words>167</Words>
  <Application>Microsoft Office PowerPoint</Application>
  <PresentationFormat>Widescreen</PresentationFormat>
  <Paragraphs>53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Creating Places of  Community &amp; Care</vt:lpstr>
      <vt:lpstr>Creating Places of  Community &amp; Care</vt:lpstr>
      <vt:lpstr>Student Voice: </vt:lpstr>
      <vt:lpstr>Community Hubs &amp; Chaplaincy</vt:lpstr>
      <vt:lpstr>PowerPoint Presentation</vt:lpstr>
      <vt:lpstr>Collaborative Project: Community Garden </vt:lpstr>
      <vt:lpstr>Collaborative Projects :  Social Prescribing </vt:lpstr>
      <vt:lpstr>Collaborative Projects: Creative Health Placement </vt:lpstr>
      <vt:lpstr>Ongoing questions I am wrestling with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Places of  Welcome, Community &amp; Care</dc:title>
  <dc:creator>Gill Reeve</dc:creator>
  <cp:lastModifiedBy>Gill Reeve</cp:lastModifiedBy>
  <cp:revision>38</cp:revision>
  <dcterms:created xsi:type="dcterms:W3CDTF">2022-03-23T15:50:17Z</dcterms:created>
  <dcterms:modified xsi:type="dcterms:W3CDTF">2022-04-22T10:27:01Z</dcterms:modified>
</cp:coreProperties>
</file>