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1"/>
  </p:notesMasterIdLst>
  <p:sldIdLst>
    <p:sldId id="256" r:id="rId2"/>
    <p:sldId id="266" r:id="rId3"/>
    <p:sldId id="257" r:id="rId4"/>
    <p:sldId id="265" r:id="rId5"/>
    <p:sldId id="268" r:id="rId6"/>
    <p:sldId id="263" r:id="rId7"/>
    <p:sldId id="260" r:id="rId8"/>
    <p:sldId id="267"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82" autoAdjust="0"/>
  </p:normalViewPr>
  <p:slideViewPr>
    <p:cSldViewPr>
      <p:cViewPr varScale="1">
        <p:scale>
          <a:sx n="66" d="100"/>
          <a:sy n="66" d="100"/>
        </p:scale>
        <p:origin x="16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9DC111-962B-45A0-BE08-5A99F9E91EB9}" type="datetimeFigureOut">
              <a:rPr lang="en-US" smtClean="0"/>
              <a:pPr/>
              <a:t>4/3/2023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9F058E-CDE4-48DA-8C44-09916F7413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Students from different countries engaging in service learning in a cross</a:t>
            </a:r>
            <a:r>
              <a:rPr lang="en-US" baseline="0" dirty="0"/>
              <a:t> cultural context .Host institution offers the SL program –credit bearing and evaluative , Partially/ fully sponsored –resulting in long term impacts in personal life &amp; career paths</a:t>
            </a:r>
            <a:endParaRPr lang="en-US" dirty="0"/>
          </a:p>
        </p:txBody>
      </p:sp>
      <p:sp>
        <p:nvSpPr>
          <p:cNvPr id="4" name="Slide Number Placeholder 3"/>
          <p:cNvSpPr>
            <a:spLocks noGrp="1"/>
          </p:cNvSpPr>
          <p:nvPr>
            <p:ph type="sldNum" sz="quarter" idx="10"/>
          </p:nvPr>
        </p:nvSpPr>
        <p:spPr/>
        <p:txBody>
          <a:bodyPr/>
          <a:lstStyle/>
          <a:p>
            <a:fld id="{979F058E-CDE4-48DA-8C44-09916F7413F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8DE823-72F8-4D7F-9D36-852E0B6C536C}" type="datetimeFigureOut">
              <a:rPr lang="en-US" smtClean="0"/>
              <a:pPr/>
              <a:t>4/3/2023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5395FDC-23C4-4228-ABE6-55FD9FA32C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8DE823-72F8-4D7F-9D36-852E0B6C536C}" type="datetimeFigureOut">
              <a:rPr lang="en-US" smtClean="0"/>
              <a:pPr/>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8DE823-72F8-4D7F-9D36-852E0B6C536C}" type="datetimeFigureOut">
              <a:rPr lang="en-US" smtClean="0"/>
              <a:pPr/>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D04F8410-690A-4429-B653-BF4759C33C1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8DE823-72F8-4D7F-9D36-852E0B6C536C}" type="datetimeFigureOut">
              <a:rPr lang="en-US" smtClean="0"/>
              <a:pPr/>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8DE823-72F8-4D7F-9D36-852E0B6C536C}" type="datetimeFigureOut">
              <a:rPr lang="en-US" smtClean="0"/>
              <a:pPr/>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95FDC-23C4-4228-ABE6-55FD9FA32C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8DE823-72F8-4D7F-9D36-852E0B6C536C}" type="datetimeFigureOut">
              <a:rPr lang="en-US" smtClean="0"/>
              <a:pPr/>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8DE823-72F8-4D7F-9D36-852E0B6C536C}" type="datetimeFigureOut">
              <a:rPr lang="en-US" smtClean="0"/>
              <a:pPr/>
              <a:t>4/3/2023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8DE823-72F8-4D7F-9D36-852E0B6C536C}" type="datetimeFigureOut">
              <a:rPr lang="en-US" smtClean="0"/>
              <a:pPr/>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DE823-72F8-4D7F-9D36-852E0B6C536C}" type="datetimeFigureOut">
              <a:rPr lang="en-US" smtClean="0"/>
              <a:pPr/>
              <a:t>4/3/2023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8DE823-72F8-4D7F-9D36-852E0B6C536C}" type="datetimeFigureOut">
              <a:rPr lang="en-US" smtClean="0"/>
              <a:pPr/>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95FDC-23C4-4228-ABE6-55FD9FA32C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8DE823-72F8-4D7F-9D36-852E0B6C536C}" type="datetimeFigureOut">
              <a:rPr lang="en-US" smtClean="0"/>
              <a:pPr/>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5395FDC-23C4-4228-ABE6-55FD9FA32C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8DE823-72F8-4D7F-9D36-852E0B6C536C}" type="datetimeFigureOut">
              <a:rPr lang="en-US" smtClean="0"/>
              <a:pPr/>
              <a:t>4/3/2023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395FDC-23C4-4228-ABE6-55FD9FA32C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Service Learning-a proven model for whole person education </a:t>
            </a:r>
          </a:p>
        </p:txBody>
      </p:sp>
      <p:sp>
        <p:nvSpPr>
          <p:cNvPr id="3" name="Subtitle 2"/>
          <p:cNvSpPr>
            <a:spLocks noGrp="1"/>
          </p:cNvSpPr>
          <p:nvPr>
            <p:ph type="subTitle" idx="1"/>
          </p:nvPr>
        </p:nvSpPr>
        <p:spPr/>
        <p:txBody>
          <a:bodyPr/>
          <a:lstStyle/>
          <a:p>
            <a:r>
              <a:rPr lang="en-US" sz="1600" dirty="0"/>
              <a:t>By</a:t>
            </a:r>
          </a:p>
          <a:p>
            <a:r>
              <a:rPr lang="en-US" sz="2400" b="1" i="1" dirty="0" err="1"/>
              <a:t>Nirmala</a:t>
            </a:r>
            <a:r>
              <a:rPr lang="en-US" sz="2400" b="1" i="1" dirty="0"/>
              <a:t> Jeyaraj, </a:t>
            </a:r>
          </a:p>
          <a:p>
            <a:r>
              <a:rPr lang="en-US" sz="2000" b="1" dirty="0"/>
              <a:t>Former Principal, Lady </a:t>
            </a:r>
            <a:r>
              <a:rPr lang="en-US" sz="2000" b="1" dirty="0" err="1"/>
              <a:t>Doak</a:t>
            </a:r>
            <a:r>
              <a:rPr lang="en-US" sz="2000" b="1" dirty="0"/>
              <a:t> College, </a:t>
            </a:r>
          </a:p>
          <a:p>
            <a:r>
              <a:rPr lang="en-US" sz="2000" b="1" dirty="0"/>
              <a:t>Madurai, S. India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Story of S-L in Lady </a:t>
            </a:r>
            <a:r>
              <a:rPr lang="en-US" sz="3200" dirty="0" err="1"/>
              <a:t>Doak</a:t>
            </a:r>
            <a:r>
              <a:rPr lang="en-US" sz="3200" dirty="0"/>
              <a:t> College</a:t>
            </a:r>
          </a:p>
        </p:txBody>
      </p:sp>
      <p:sp>
        <p:nvSpPr>
          <p:cNvPr id="3" name="Content Placeholder 2"/>
          <p:cNvSpPr>
            <a:spLocks noGrp="1"/>
          </p:cNvSpPr>
          <p:nvPr>
            <p:ph idx="1"/>
          </p:nvPr>
        </p:nvSpPr>
        <p:spPr/>
        <p:txBody>
          <a:bodyPr>
            <a:normAutofit fontScale="77500" lnSpcReduction="20000"/>
          </a:bodyPr>
          <a:lstStyle/>
          <a:p>
            <a:r>
              <a:rPr lang="en-US" dirty="0"/>
              <a:t>For the first time in the college history, students </a:t>
            </a:r>
            <a:r>
              <a:rPr lang="en-US" dirty="0" smtClean="0"/>
              <a:t>were given </a:t>
            </a:r>
            <a:r>
              <a:rPr lang="en-US" dirty="0"/>
              <a:t>opportunities to study abroad through Service Learning</a:t>
            </a:r>
          </a:p>
          <a:p>
            <a:r>
              <a:rPr lang="en-US" dirty="0" err="1"/>
              <a:t>LDC</a:t>
            </a:r>
            <a:r>
              <a:rPr lang="en-US" dirty="0"/>
              <a:t> </a:t>
            </a:r>
            <a:r>
              <a:rPr lang="en-US" dirty="0" smtClean="0"/>
              <a:t>Students’-</a:t>
            </a:r>
            <a:r>
              <a:rPr lang="en-US" dirty="0"/>
              <a:t>participation in International S-L-P-initiated &amp; supported by CUAC &amp; IPSL</a:t>
            </a:r>
          </a:p>
          <a:p>
            <a:r>
              <a:rPr lang="en-US" dirty="0"/>
              <a:t>Later </a:t>
            </a:r>
            <a:r>
              <a:rPr lang="en-US" dirty="0" err="1" smtClean="0"/>
              <a:t>LDC</a:t>
            </a:r>
            <a:r>
              <a:rPr lang="en-US" dirty="0" smtClean="0"/>
              <a:t> became the host to offer international-intercultural </a:t>
            </a:r>
            <a:r>
              <a:rPr lang="en-US" dirty="0" err="1"/>
              <a:t>SLPs</a:t>
            </a:r>
            <a:r>
              <a:rPr lang="en-US" dirty="0"/>
              <a:t>  </a:t>
            </a:r>
            <a:r>
              <a:rPr lang="en-US" dirty="0" smtClean="0"/>
              <a:t>  and over </a:t>
            </a:r>
            <a:r>
              <a:rPr lang="en-US" dirty="0"/>
              <a:t>a decade or </a:t>
            </a:r>
            <a:r>
              <a:rPr lang="en-US" dirty="0" smtClean="0"/>
              <a:t>more, several student  </a:t>
            </a:r>
            <a:r>
              <a:rPr lang="en-US" dirty="0"/>
              <a:t>groups from 5 or more universities supported by United </a:t>
            </a:r>
            <a:r>
              <a:rPr lang="en-US" dirty="0" smtClean="0"/>
              <a:t>Board did S-L every year</a:t>
            </a:r>
            <a:endParaRPr lang="en-US" dirty="0"/>
          </a:p>
          <a:p>
            <a:r>
              <a:rPr lang="en-US" dirty="0"/>
              <a:t>International partnership with </a:t>
            </a:r>
            <a:r>
              <a:rPr lang="en-US" dirty="0" smtClean="0"/>
              <a:t>mutual student </a:t>
            </a:r>
            <a:r>
              <a:rPr lang="en-US" dirty="0"/>
              <a:t>Exchanges for</a:t>
            </a:r>
          </a:p>
          <a:p>
            <a:pPr>
              <a:buNone/>
            </a:pPr>
            <a:r>
              <a:rPr lang="en-US" dirty="0"/>
              <a:t>     </a:t>
            </a:r>
            <a:r>
              <a:rPr lang="en-US" dirty="0" err="1"/>
              <a:t>SLP</a:t>
            </a:r>
            <a:r>
              <a:rPr lang="en-US" dirty="0"/>
              <a:t> : ICU &amp; </a:t>
            </a:r>
            <a:r>
              <a:rPr lang="en-US" dirty="0" err="1"/>
              <a:t>LDC</a:t>
            </a:r>
            <a:endParaRPr lang="en-US" dirty="0"/>
          </a:p>
          <a:p>
            <a:r>
              <a:rPr lang="en-US" sz="2800" dirty="0"/>
              <a:t>A Model Intercultural S-L program hosted at </a:t>
            </a:r>
            <a:r>
              <a:rPr lang="en-US" sz="2800" dirty="0" err="1"/>
              <a:t>LDC</a:t>
            </a:r>
            <a:r>
              <a:rPr lang="en-US" sz="2800" dirty="0"/>
              <a:t> in partnership with ICU - MULTICULTURAL SYMBIOSIS THROUGH S-L.. A mega event..23</a:t>
            </a:r>
            <a:r>
              <a:rPr lang="en-US" sz="2800" baseline="30000" dirty="0"/>
              <a:t>rd</a:t>
            </a:r>
            <a:r>
              <a:rPr lang="en-US" sz="2800" dirty="0"/>
              <a:t> July – 17</a:t>
            </a:r>
            <a:r>
              <a:rPr lang="en-US" sz="2800" baseline="30000" dirty="0"/>
              <a:t>th</a:t>
            </a:r>
            <a:r>
              <a:rPr lang="en-US" sz="2800" dirty="0"/>
              <a:t> Aug 2007 (4 weeks)…24 students  participated from 5 countries representing 6 universities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2800" dirty="0" err="1"/>
              <a:t>LDC</a:t>
            </a:r>
            <a:r>
              <a:rPr lang="en-US" sz="2800" dirty="0"/>
              <a:t> Students-participation in International S-L P</a:t>
            </a:r>
          </a:p>
        </p:txBody>
      </p:sp>
      <p:graphicFrame>
        <p:nvGraphicFramePr>
          <p:cNvPr id="4" name="Content Placeholder 3"/>
          <p:cNvGraphicFramePr>
            <a:graphicFrameLocks noGrp="1"/>
          </p:cNvGraphicFramePr>
          <p:nvPr>
            <p:ph idx="1"/>
          </p:nvPr>
        </p:nvGraphicFramePr>
        <p:xfrm>
          <a:off x="838200" y="1066800"/>
          <a:ext cx="7696200" cy="5447401"/>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38335">
                <a:tc>
                  <a:txBody>
                    <a:bodyPr/>
                    <a:lstStyle/>
                    <a:p>
                      <a:r>
                        <a:rPr lang="en-US" sz="1400" dirty="0"/>
                        <a:t>Name </a:t>
                      </a:r>
                    </a:p>
                  </a:txBody>
                  <a:tcPr/>
                </a:tc>
                <a:tc>
                  <a:txBody>
                    <a:bodyPr/>
                    <a:lstStyle/>
                    <a:p>
                      <a:r>
                        <a:rPr lang="en-US" sz="1400" dirty="0"/>
                        <a:t>Host  Inst.</a:t>
                      </a:r>
                    </a:p>
                  </a:txBody>
                  <a:tcPr/>
                </a:tc>
                <a:tc>
                  <a:txBody>
                    <a:bodyPr/>
                    <a:lstStyle/>
                    <a:p>
                      <a:r>
                        <a:rPr lang="en-US" sz="1400" dirty="0"/>
                        <a:t> Program</a:t>
                      </a:r>
                    </a:p>
                  </a:txBody>
                  <a:tcPr/>
                </a:tc>
                <a:tc>
                  <a:txBody>
                    <a:bodyPr/>
                    <a:lstStyle/>
                    <a:p>
                      <a:r>
                        <a:rPr lang="en-US" sz="1400" dirty="0"/>
                        <a:t>duration</a:t>
                      </a:r>
                    </a:p>
                  </a:txBody>
                  <a:tcPr/>
                </a:tc>
                <a:tc>
                  <a:txBody>
                    <a:bodyPr/>
                    <a:lstStyle/>
                    <a:p>
                      <a:r>
                        <a:rPr lang="en-US" sz="1400" dirty="0"/>
                        <a:t>sponsors</a:t>
                      </a:r>
                    </a:p>
                  </a:txBody>
                  <a:tcPr/>
                </a:tc>
                <a:extLst>
                  <a:ext uri="{0D108BD9-81ED-4DB2-BD59-A6C34878D82A}">
                    <a16:rowId xmlns:a16="http://schemas.microsoft.com/office/drawing/2014/main" val="10000"/>
                  </a:ext>
                </a:extLst>
              </a:tr>
              <a:tr h="811386">
                <a:tc>
                  <a:txBody>
                    <a:bodyPr/>
                    <a:lstStyle/>
                    <a:p>
                      <a:r>
                        <a:rPr lang="en-US" sz="1400" dirty="0" err="1"/>
                        <a:t>Selvameenakshi</a:t>
                      </a:r>
                      <a:r>
                        <a:rPr lang="en-US" sz="1400" baseline="0" dirty="0"/>
                        <a:t> II B Com, Priscilla I </a:t>
                      </a:r>
                      <a:r>
                        <a:rPr lang="en-US" sz="1400" baseline="0" dirty="0" err="1"/>
                        <a:t>M.Sc</a:t>
                      </a:r>
                      <a:r>
                        <a:rPr lang="en-US" sz="1400" baseline="0" dirty="0"/>
                        <a:t> Zoo.</a:t>
                      </a:r>
                      <a:endParaRPr lang="en-US" sz="1400" dirty="0"/>
                    </a:p>
                  </a:txBody>
                  <a:tcPr/>
                </a:tc>
                <a:tc>
                  <a:txBody>
                    <a:bodyPr/>
                    <a:lstStyle/>
                    <a:p>
                      <a:r>
                        <a:rPr lang="en-US" sz="1400" dirty="0"/>
                        <a:t>Trinity College, Quezon City</a:t>
                      </a:r>
                    </a:p>
                    <a:p>
                      <a:r>
                        <a:rPr lang="en-US" sz="1400" dirty="0" err="1"/>
                        <a:t>Phiippines</a:t>
                      </a:r>
                      <a:endParaRPr lang="en-US" sz="1400" dirty="0"/>
                    </a:p>
                  </a:txBody>
                  <a:tcPr/>
                </a:tc>
                <a:tc>
                  <a:txBody>
                    <a:bodyPr/>
                    <a:lstStyle/>
                    <a:p>
                      <a:r>
                        <a:rPr lang="en-US" sz="1400" dirty="0"/>
                        <a:t>Cross cultural </a:t>
                      </a:r>
                      <a:r>
                        <a:rPr lang="en-US" sz="1400" dirty="0" err="1"/>
                        <a:t>SLP</a:t>
                      </a:r>
                      <a:r>
                        <a:rPr lang="en-US" sz="1400" dirty="0"/>
                        <a:t>  8 </a:t>
                      </a:r>
                      <a:r>
                        <a:rPr lang="en-US" sz="1400" baseline="0" dirty="0"/>
                        <a:t>countries participated)</a:t>
                      </a:r>
                      <a:endParaRPr lang="en-US" sz="1400" dirty="0"/>
                    </a:p>
                  </a:txBody>
                  <a:tcPr/>
                </a:tc>
                <a:tc>
                  <a:txBody>
                    <a:bodyPr/>
                    <a:lstStyle/>
                    <a:p>
                      <a:r>
                        <a:rPr lang="en-US" sz="1400" dirty="0"/>
                        <a:t>June-Aug 1998</a:t>
                      </a:r>
                    </a:p>
                  </a:txBody>
                  <a:tcPr/>
                </a:tc>
                <a:tc>
                  <a:txBody>
                    <a:bodyPr/>
                    <a:lstStyle/>
                    <a:p>
                      <a:r>
                        <a:rPr lang="en-US" sz="1400" dirty="0"/>
                        <a:t>  </a:t>
                      </a:r>
                      <a:r>
                        <a:rPr lang="en-US" sz="1400" dirty="0" err="1"/>
                        <a:t>IPSL</a:t>
                      </a:r>
                      <a:r>
                        <a:rPr lang="en-US" sz="1400" dirty="0"/>
                        <a:t> &amp; </a:t>
                      </a:r>
                      <a:r>
                        <a:rPr lang="en-US" sz="1400" dirty="0" err="1"/>
                        <a:t>UB</a:t>
                      </a:r>
                      <a:r>
                        <a:rPr lang="en-US" sz="1400" dirty="0"/>
                        <a:t> </a:t>
                      </a:r>
                    </a:p>
                    <a:p>
                      <a:r>
                        <a:rPr lang="en-US" sz="1400" dirty="0"/>
                        <a:t>   </a:t>
                      </a:r>
                    </a:p>
                  </a:txBody>
                  <a:tcPr/>
                </a:tc>
                <a:extLst>
                  <a:ext uri="{0D108BD9-81ED-4DB2-BD59-A6C34878D82A}">
                    <a16:rowId xmlns:a16="http://schemas.microsoft.com/office/drawing/2014/main" val="10001"/>
                  </a:ext>
                </a:extLst>
              </a:tr>
              <a:tr h="721481">
                <a:tc>
                  <a:txBody>
                    <a:bodyPr/>
                    <a:lstStyle/>
                    <a:p>
                      <a:r>
                        <a:rPr lang="en-US" sz="1400" dirty="0" err="1"/>
                        <a:t>L.Kirthiga</a:t>
                      </a:r>
                      <a:endParaRPr lang="en-US" sz="1400" dirty="0"/>
                    </a:p>
                    <a:p>
                      <a:r>
                        <a:rPr lang="en-US" sz="1400" dirty="0"/>
                        <a:t>III Botany</a:t>
                      </a:r>
                    </a:p>
                  </a:txBody>
                  <a:tcPr/>
                </a:tc>
                <a:tc>
                  <a:txBody>
                    <a:bodyPr/>
                    <a:lstStyle/>
                    <a:p>
                      <a:r>
                        <a:rPr lang="en-US" sz="1400" dirty="0" err="1"/>
                        <a:t>Whitelands</a:t>
                      </a:r>
                      <a:r>
                        <a:rPr lang="en-US" sz="1400" dirty="0"/>
                        <a:t> College, London</a:t>
                      </a:r>
                    </a:p>
                  </a:txBody>
                  <a:tcPr/>
                </a:tc>
                <a:tc>
                  <a:txBody>
                    <a:bodyPr/>
                    <a:lstStyle/>
                    <a:p>
                      <a:r>
                        <a:rPr lang="en-US" sz="1400" dirty="0" err="1"/>
                        <a:t>SLP</a:t>
                      </a:r>
                      <a:r>
                        <a:rPr lang="en-US" sz="1400" dirty="0"/>
                        <a:t> at Red ford Nursery</a:t>
                      </a:r>
                    </a:p>
                  </a:txBody>
                  <a:tcPr/>
                </a:tc>
                <a:tc>
                  <a:txBody>
                    <a:bodyPr/>
                    <a:lstStyle/>
                    <a:p>
                      <a:r>
                        <a:rPr lang="en-US" sz="1400" dirty="0"/>
                        <a:t> June-</a:t>
                      </a:r>
                      <a:r>
                        <a:rPr lang="en-US" sz="1400" baseline="0" dirty="0"/>
                        <a:t> Aug. 1998</a:t>
                      </a:r>
                      <a:endParaRPr lang="en-US" sz="1400" dirty="0"/>
                    </a:p>
                    <a:p>
                      <a:r>
                        <a:rPr lang="en-US" sz="1400" dirty="0"/>
                        <a:t>         </a:t>
                      </a:r>
                    </a:p>
                  </a:txBody>
                  <a:tcPr/>
                </a:tc>
                <a:tc>
                  <a:txBody>
                    <a:bodyPr/>
                    <a:lstStyle/>
                    <a:p>
                      <a:r>
                        <a:rPr lang="en-US" sz="1400" dirty="0" err="1"/>
                        <a:t>CUAC</a:t>
                      </a:r>
                      <a:endParaRPr lang="en-US" sz="1400" dirty="0"/>
                    </a:p>
                  </a:txBody>
                  <a:tcPr/>
                </a:tc>
                <a:extLst>
                  <a:ext uri="{0D108BD9-81ED-4DB2-BD59-A6C34878D82A}">
                    <a16:rowId xmlns:a16="http://schemas.microsoft.com/office/drawing/2014/main" val="10002"/>
                  </a:ext>
                </a:extLst>
              </a:tr>
              <a:tr h="633359">
                <a:tc>
                  <a:txBody>
                    <a:bodyPr/>
                    <a:lstStyle/>
                    <a:p>
                      <a:r>
                        <a:rPr lang="en-US" sz="1400" dirty="0"/>
                        <a:t>Annie </a:t>
                      </a:r>
                      <a:r>
                        <a:rPr lang="en-US" sz="1400" dirty="0" err="1"/>
                        <a:t>Nirmala</a:t>
                      </a:r>
                      <a:endParaRPr lang="en-US" sz="1400" dirty="0"/>
                    </a:p>
                    <a:p>
                      <a:r>
                        <a:rPr lang="en-US" sz="1400" dirty="0" err="1"/>
                        <a:t>IIIBA</a:t>
                      </a:r>
                      <a:r>
                        <a:rPr lang="en-US" sz="1400" dirty="0"/>
                        <a:t> </a:t>
                      </a:r>
                      <a:r>
                        <a:rPr lang="en-US" sz="1400" dirty="0" err="1"/>
                        <a:t>Soc.Sci</a:t>
                      </a:r>
                      <a:r>
                        <a:rPr lang="en-US" sz="1400" dirty="0"/>
                        <a:t>.</a:t>
                      </a:r>
                    </a:p>
                  </a:txBody>
                  <a:tcPr/>
                </a:tc>
                <a:tc>
                  <a:txBody>
                    <a:bodyPr/>
                    <a:lstStyle/>
                    <a:p>
                      <a:r>
                        <a:rPr lang="en-US" sz="1400" dirty="0" err="1"/>
                        <a:t>Renison</a:t>
                      </a:r>
                      <a:r>
                        <a:rPr lang="en-US" sz="1400" dirty="0"/>
                        <a:t> College, </a:t>
                      </a:r>
                      <a:r>
                        <a:rPr lang="en-US" sz="1400" dirty="0" err="1"/>
                        <a:t>Univ.of</a:t>
                      </a:r>
                      <a:r>
                        <a:rPr lang="en-US" sz="1400" dirty="0"/>
                        <a:t> Waterloo, Canada</a:t>
                      </a:r>
                    </a:p>
                  </a:txBody>
                  <a:tcPr/>
                </a:tc>
                <a:tc>
                  <a:txBody>
                    <a:bodyPr/>
                    <a:lstStyle/>
                    <a:p>
                      <a:r>
                        <a:rPr lang="en-US" sz="1400" dirty="0"/>
                        <a:t>Cross cultural</a:t>
                      </a:r>
                      <a:r>
                        <a:rPr lang="en-US" sz="1400" baseline="0" dirty="0"/>
                        <a:t> </a:t>
                      </a:r>
                      <a:r>
                        <a:rPr lang="en-US" sz="1400" baseline="0" dirty="0" err="1"/>
                        <a:t>SLP</a:t>
                      </a:r>
                      <a:endParaRPr lang="en-US" sz="1400" baseline="0" dirty="0"/>
                    </a:p>
                    <a:p>
                      <a:r>
                        <a:rPr lang="en-US" sz="1400" baseline="0" dirty="0"/>
                        <a:t>13 students from different countries</a:t>
                      </a:r>
                      <a:endParaRPr lang="en-US" sz="1400" dirty="0"/>
                    </a:p>
                  </a:txBody>
                  <a:tcPr/>
                </a:tc>
                <a:tc>
                  <a:txBody>
                    <a:bodyPr/>
                    <a:lstStyle/>
                    <a:p>
                      <a:r>
                        <a:rPr lang="en-US" sz="1400" dirty="0"/>
                        <a:t>June-Aug</a:t>
                      </a:r>
                      <a:r>
                        <a:rPr lang="en-US" sz="1400" baseline="0" dirty="0"/>
                        <a:t> 1999</a:t>
                      </a:r>
                    </a:p>
                    <a:p>
                      <a:endParaRPr lang="en-US" sz="1400" dirty="0"/>
                    </a:p>
                  </a:txBody>
                  <a:tcPr/>
                </a:tc>
                <a:tc>
                  <a:txBody>
                    <a:bodyPr/>
                    <a:lstStyle/>
                    <a:p>
                      <a:r>
                        <a:rPr lang="en-US" sz="1400" dirty="0" err="1"/>
                        <a:t>CUAC</a:t>
                      </a:r>
                      <a:r>
                        <a:rPr lang="en-US" sz="1400" dirty="0"/>
                        <a:t> &amp; </a:t>
                      </a:r>
                      <a:r>
                        <a:rPr lang="en-US" sz="1400" dirty="0" err="1"/>
                        <a:t>IPSL</a:t>
                      </a:r>
                      <a:endParaRPr lang="en-US" sz="1400" dirty="0"/>
                    </a:p>
                  </a:txBody>
                  <a:tcPr/>
                </a:tc>
                <a:extLst>
                  <a:ext uri="{0D108BD9-81ED-4DB2-BD59-A6C34878D82A}">
                    <a16:rowId xmlns:a16="http://schemas.microsoft.com/office/drawing/2014/main" val="10003"/>
                  </a:ext>
                </a:extLst>
              </a:tr>
              <a:tr h="816239">
                <a:tc>
                  <a:txBody>
                    <a:bodyPr/>
                    <a:lstStyle/>
                    <a:p>
                      <a:r>
                        <a:rPr lang="en-US" sz="1400" dirty="0" err="1"/>
                        <a:t>Evanjaline</a:t>
                      </a:r>
                      <a:r>
                        <a:rPr lang="en-US" sz="1400" dirty="0"/>
                        <a:t> Samuel II BA History</a:t>
                      </a:r>
                    </a:p>
                  </a:txBody>
                  <a:tcPr/>
                </a:tc>
                <a:tc>
                  <a:txBody>
                    <a:bodyPr/>
                    <a:lstStyle/>
                    <a:p>
                      <a:r>
                        <a:rPr lang="en-US" sz="1400" dirty="0"/>
                        <a:t> Trinity College,</a:t>
                      </a:r>
                      <a:r>
                        <a:rPr lang="en-US" sz="1400" baseline="0" dirty="0"/>
                        <a:t> Quezon City </a:t>
                      </a:r>
                      <a:r>
                        <a:rPr lang="en-US" sz="1400" baseline="0" dirty="0" err="1"/>
                        <a:t>Philipines</a:t>
                      </a:r>
                      <a:r>
                        <a:rPr lang="en-US" sz="1400" baseline="0" dirty="0"/>
                        <a:t>.</a:t>
                      </a:r>
                      <a:endParaRPr lang="en-US" sz="1400" dirty="0"/>
                    </a:p>
                    <a:p>
                      <a:endParaRPr lang="en-US" sz="1400" dirty="0"/>
                    </a:p>
                  </a:txBody>
                  <a:tcPr/>
                </a:tc>
                <a:tc>
                  <a:txBody>
                    <a:bodyPr/>
                    <a:lstStyle/>
                    <a:p>
                      <a:r>
                        <a:rPr lang="en-US" sz="1400" dirty="0"/>
                        <a:t>Cross cultural </a:t>
                      </a:r>
                      <a:r>
                        <a:rPr lang="en-US" sz="1400" dirty="0" err="1"/>
                        <a:t>SLP</a:t>
                      </a:r>
                      <a:endParaRPr lang="en-US" sz="1400" dirty="0"/>
                    </a:p>
                  </a:txBody>
                  <a:tcPr/>
                </a:tc>
                <a:tc>
                  <a:txBody>
                    <a:bodyPr/>
                    <a:lstStyle/>
                    <a:p>
                      <a:r>
                        <a:rPr lang="en-US" sz="1400" dirty="0"/>
                        <a:t> 6 weeks</a:t>
                      </a:r>
                    </a:p>
                    <a:p>
                      <a:r>
                        <a:rPr lang="en-US" sz="1400" dirty="0"/>
                        <a:t>July-Aug</a:t>
                      </a:r>
                    </a:p>
                    <a:p>
                      <a:r>
                        <a:rPr lang="en-US" sz="1400" dirty="0"/>
                        <a:t>2001</a:t>
                      </a:r>
                    </a:p>
                  </a:txBody>
                  <a:tcPr/>
                </a:tc>
                <a:tc>
                  <a:txBody>
                    <a:bodyPr/>
                    <a:lstStyle/>
                    <a:p>
                      <a:r>
                        <a:rPr lang="en-US" sz="1400" dirty="0" err="1"/>
                        <a:t>IPSL</a:t>
                      </a:r>
                      <a:endParaRPr lang="en-US" sz="1400" dirty="0"/>
                    </a:p>
                    <a:p>
                      <a:r>
                        <a:rPr lang="en-US" sz="1400" dirty="0"/>
                        <a:t>(Henry Luce Foundation)</a:t>
                      </a:r>
                    </a:p>
                  </a:txBody>
                  <a:tcPr/>
                </a:tc>
                <a:extLst>
                  <a:ext uri="{0D108BD9-81ED-4DB2-BD59-A6C34878D82A}">
                    <a16:rowId xmlns:a16="http://schemas.microsoft.com/office/drawing/2014/main" val="10004"/>
                  </a:ext>
                </a:extLst>
              </a:tr>
              <a:tr h="709559">
                <a:tc>
                  <a:txBody>
                    <a:bodyPr/>
                    <a:lstStyle/>
                    <a:p>
                      <a:r>
                        <a:rPr lang="en-US" sz="1400" dirty="0" err="1"/>
                        <a:t>Bala</a:t>
                      </a:r>
                      <a:r>
                        <a:rPr lang="en-US" sz="1400" baseline="0" dirty="0"/>
                        <a:t> </a:t>
                      </a:r>
                      <a:r>
                        <a:rPr lang="en-US" sz="1400" baseline="0" dirty="0" err="1"/>
                        <a:t>Pravina</a:t>
                      </a:r>
                      <a:endParaRPr lang="en-US" sz="1400" baseline="0" dirty="0"/>
                    </a:p>
                    <a:p>
                      <a:r>
                        <a:rPr lang="en-US" sz="1400" baseline="0" dirty="0" err="1"/>
                        <a:t>IIIB.A</a:t>
                      </a:r>
                      <a:r>
                        <a:rPr lang="en-US" sz="1400" baseline="0" dirty="0"/>
                        <a:t> </a:t>
                      </a:r>
                      <a:r>
                        <a:rPr lang="en-US" sz="1400" baseline="0" dirty="0" err="1"/>
                        <a:t>Soc.Sci</a:t>
                      </a:r>
                      <a:endParaRPr lang="en-US" sz="1400" dirty="0"/>
                    </a:p>
                  </a:txBody>
                  <a:tcPr/>
                </a:tc>
                <a:tc>
                  <a:txBody>
                    <a:bodyPr/>
                    <a:lstStyle/>
                    <a:p>
                      <a:r>
                        <a:rPr lang="en-US" sz="1400" dirty="0"/>
                        <a:t>Trinity College,</a:t>
                      </a:r>
                      <a:r>
                        <a:rPr lang="en-US" sz="1400" baseline="0" dirty="0"/>
                        <a:t> Quezon City </a:t>
                      </a:r>
                      <a:r>
                        <a:rPr lang="en-US" sz="1400" baseline="0" dirty="0" err="1"/>
                        <a:t>Philipines</a:t>
                      </a:r>
                      <a:r>
                        <a:rPr lang="en-US" sz="1400" baseline="0" dirty="0"/>
                        <a: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Cross cultural </a:t>
                      </a:r>
                      <a:r>
                        <a:rPr lang="en-US" sz="1400" dirty="0" err="1"/>
                        <a:t>SLP</a:t>
                      </a:r>
                      <a:endParaRPr lang="en-US" sz="1400" dirty="0"/>
                    </a:p>
                    <a:p>
                      <a:endParaRPr lang="en-US" sz="1400" dirty="0"/>
                    </a:p>
                  </a:txBody>
                  <a:tcPr/>
                </a:tc>
                <a:tc>
                  <a:txBody>
                    <a:bodyPr/>
                    <a:lstStyle/>
                    <a:p>
                      <a:r>
                        <a:rPr lang="en-US" sz="1400" dirty="0"/>
                        <a:t>6 weeks,</a:t>
                      </a:r>
                    </a:p>
                    <a:p>
                      <a:r>
                        <a:rPr lang="en-US" sz="1400" dirty="0"/>
                        <a:t>July -Aug </a:t>
                      </a:r>
                    </a:p>
                    <a:p>
                      <a:r>
                        <a:rPr lang="en-US" sz="1400" dirty="0"/>
                        <a:t>2002</a:t>
                      </a:r>
                    </a:p>
                    <a:p>
                      <a:endParaRPr lang="en-US" sz="1400" dirty="0"/>
                    </a:p>
                  </a:txBody>
                  <a:tcPr/>
                </a:tc>
                <a:tc>
                  <a:txBody>
                    <a:bodyPr/>
                    <a:lstStyle/>
                    <a:p>
                      <a:r>
                        <a:rPr lang="en-US" sz="1400" dirty="0" err="1"/>
                        <a:t>IPSL</a:t>
                      </a:r>
                      <a:endParaRPr lang="en-US" sz="1400" dirty="0"/>
                    </a:p>
                  </a:txBody>
                  <a:tcPr/>
                </a:tc>
                <a:extLst>
                  <a:ext uri="{0D108BD9-81ED-4DB2-BD59-A6C34878D82A}">
                    <a16:rowId xmlns:a16="http://schemas.microsoft.com/office/drawing/2014/main" val="10005"/>
                  </a:ext>
                </a:extLst>
              </a:tr>
              <a:tr h="721481">
                <a:tc>
                  <a:txBody>
                    <a:bodyPr/>
                    <a:lstStyle/>
                    <a:p>
                      <a:r>
                        <a:rPr lang="en-US" sz="1400" dirty="0"/>
                        <a:t>Hannah </a:t>
                      </a:r>
                      <a:r>
                        <a:rPr lang="en-US" sz="1400" dirty="0" err="1"/>
                        <a:t>Blessy</a:t>
                      </a:r>
                      <a:r>
                        <a:rPr lang="en-US" sz="1400" dirty="0"/>
                        <a:t> II </a:t>
                      </a:r>
                      <a:r>
                        <a:rPr lang="en-US" sz="1400" dirty="0" err="1"/>
                        <a:t>Phy</a:t>
                      </a:r>
                      <a:r>
                        <a:rPr lang="en-US" sz="1400" dirty="0"/>
                        <a:t>.</a:t>
                      </a:r>
                    </a:p>
                  </a:txBody>
                  <a:tcPr/>
                </a:tc>
                <a:tc>
                  <a:txBody>
                    <a:bodyPr/>
                    <a:lstStyle/>
                    <a:p>
                      <a:r>
                        <a:rPr lang="en-US" sz="1400" dirty="0"/>
                        <a:t>   Trinity College,</a:t>
                      </a:r>
                      <a:r>
                        <a:rPr lang="en-US" sz="1400" baseline="0" dirty="0"/>
                        <a:t> Quezon City </a:t>
                      </a:r>
                      <a:r>
                        <a:rPr lang="en-US" sz="1400" baseline="0" dirty="0" err="1"/>
                        <a:t>Philipines</a:t>
                      </a:r>
                      <a:r>
                        <a:rPr lang="en-US" sz="1400" dirty="0"/>
                        <a:t>          </a:t>
                      </a:r>
                    </a:p>
                  </a:txBody>
                  <a:tcPr/>
                </a:tc>
                <a:tc>
                  <a:txBody>
                    <a:bodyPr/>
                    <a:lstStyle/>
                    <a:p>
                      <a:r>
                        <a:rPr lang="en-US" sz="1400" dirty="0"/>
                        <a:t>Cross cultural </a:t>
                      </a:r>
                      <a:r>
                        <a:rPr lang="en-US" sz="1400" dirty="0" err="1"/>
                        <a:t>SLP</a:t>
                      </a:r>
                      <a:endParaRPr lang="en-US" sz="1400" dirty="0"/>
                    </a:p>
                  </a:txBody>
                  <a:tcPr/>
                </a:tc>
                <a:tc>
                  <a:txBody>
                    <a:bodyPr/>
                    <a:lstStyle/>
                    <a:p>
                      <a:r>
                        <a:rPr lang="en-US" sz="1400" dirty="0"/>
                        <a:t>5 weeks, July-Aug. 2003</a:t>
                      </a:r>
                    </a:p>
                  </a:txBody>
                  <a:tcPr/>
                </a:tc>
                <a:tc>
                  <a:txBody>
                    <a:bodyPr/>
                    <a:lstStyle/>
                    <a:p>
                      <a:r>
                        <a:rPr lang="en-US" sz="1400" dirty="0" err="1"/>
                        <a:t>IPSL</a:t>
                      </a:r>
                      <a:endParaRPr lang="en-US" sz="14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smtClean="0"/>
              <a:t>II.International</a:t>
            </a:r>
            <a:r>
              <a:rPr lang="en-US" sz="3200" dirty="0" smtClean="0"/>
              <a:t>-intercultural </a:t>
            </a:r>
            <a:r>
              <a:rPr lang="en-US" sz="3200" dirty="0" err="1"/>
              <a:t>SLPs</a:t>
            </a:r>
            <a:r>
              <a:rPr lang="en-US" sz="3200" dirty="0"/>
              <a:t>  hosted by </a:t>
            </a:r>
            <a:r>
              <a:rPr lang="en-US" sz="3200" dirty="0" err="1"/>
              <a:t>LDC</a:t>
            </a:r>
            <a:endParaRPr lang="en-US" sz="3200" dirty="0"/>
          </a:p>
        </p:txBody>
      </p:sp>
      <p:sp>
        <p:nvSpPr>
          <p:cNvPr id="3" name="Content Placeholder 2"/>
          <p:cNvSpPr>
            <a:spLocks noGrp="1"/>
          </p:cNvSpPr>
          <p:nvPr>
            <p:ph idx="1"/>
          </p:nvPr>
        </p:nvSpPr>
        <p:spPr/>
        <p:txBody>
          <a:bodyPr>
            <a:normAutofit lnSpcReduction="10000"/>
          </a:bodyPr>
          <a:lstStyle/>
          <a:p>
            <a:pPr fontAlgn="t">
              <a:buNone/>
            </a:pPr>
            <a:r>
              <a:rPr lang="en-US" b="1" dirty="0"/>
              <a:t>Participants</a:t>
            </a:r>
          </a:p>
          <a:p>
            <a:pPr fontAlgn="t"/>
            <a:r>
              <a:rPr lang="en-US" dirty="0"/>
              <a:t>Seoul Women’s Univ. </a:t>
            </a:r>
            <a:r>
              <a:rPr lang="en-US" dirty="0" smtClean="0"/>
              <a:t>Korea- 2 </a:t>
            </a:r>
            <a:r>
              <a:rPr lang="en-US" dirty="0" err="1" smtClean="0"/>
              <a:t>gps</a:t>
            </a:r>
            <a:r>
              <a:rPr lang="en-US" dirty="0" smtClean="0"/>
              <a:t> each yr from 2004</a:t>
            </a:r>
            <a:endParaRPr lang="en-US" dirty="0"/>
          </a:p>
          <a:p>
            <a:pPr fontAlgn="t"/>
            <a:r>
              <a:rPr lang="en-US" dirty="0"/>
              <a:t>Chung Chi College, Chinese </a:t>
            </a:r>
            <a:r>
              <a:rPr lang="en-US" dirty="0" smtClean="0"/>
              <a:t>Univ.HK…2004 onwards</a:t>
            </a:r>
            <a:endParaRPr lang="en-US" dirty="0"/>
          </a:p>
          <a:p>
            <a:pPr fontAlgn="t"/>
            <a:r>
              <a:rPr lang="en-US" dirty="0"/>
              <a:t>Poole  </a:t>
            </a:r>
            <a:r>
              <a:rPr lang="en-US" dirty="0" err="1"/>
              <a:t>Gakuin</a:t>
            </a:r>
            <a:r>
              <a:rPr lang="en-US" dirty="0"/>
              <a:t> Univ.. </a:t>
            </a:r>
            <a:r>
              <a:rPr lang="en-US" dirty="0" err="1" smtClean="0"/>
              <a:t>Osaka,Japan</a:t>
            </a:r>
            <a:r>
              <a:rPr lang="en-US" dirty="0" smtClean="0"/>
              <a:t>…2004 onwards            </a:t>
            </a:r>
            <a:endParaRPr lang="en-US" dirty="0"/>
          </a:p>
          <a:p>
            <a:pPr fontAlgn="t"/>
            <a:r>
              <a:rPr lang="en-US" dirty="0" err="1"/>
              <a:t>Payap</a:t>
            </a:r>
            <a:r>
              <a:rPr lang="en-US" dirty="0"/>
              <a:t> University, Thailand</a:t>
            </a:r>
          </a:p>
          <a:p>
            <a:pPr fontAlgn="t"/>
            <a:r>
              <a:rPr lang="en-US" dirty="0"/>
              <a:t>International Christian </a:t>
            </a:r>
            <a:r>
              <a:rPr lang="en-US" dirty="0" smtClean="0"/>
              <a:t>University- 2003 onwards</a:t>
            </a:r>
            <a:endParaRPr lang="en-US" dirty="0"/>
          </a:p>
          <a:p>
            <a:pPr fontAlgn="t"/>
            <a:r>
              <a:rPr lang="en-US" dirty="0"/>
              <a:t>Portland State University</a:t>
            </a:r>
          </a:p>
          <a:p>
            <a:pPr fontAlgn="t"/>
            <a:r>
              <a:rPr lang="en-US" dirty="0"/>
              <a:t>Pacific University </a:t>
            </a:r>
          </a:p>
          <a:p>
            <a:pPr fontAlgn="t"/>
            <a:r>
              <a:rPr lang="en-US" dirty="0"/>
              <a:t>Baptist University, </a:t>
            </a:r>
            <a:r>
              <a:rPr lang="en-US" dirty="0" smtClean="0"/>
              <a:t>HK</a:t>
            </a:r>
          </a:p>
          <a:p>
            <a:pPr fontAlgn="t"/>
            <a:r>
              <a:rPr lang="en-US" dirty="0" smtClean="0"/>
              <a:t>Silliman Univ., </a:t>
            </a:r>
            <a:r>
              <a:rPr lang="en-US" dirty="0" err="1" smtClean="0"/>
              <a:t>Dumaguete</a:t>
            </a:r>
            <a:r>
              <a:rPr lang="en-US" dirty="0" smtClean="0"/>
              <a:t>, Philippines- 2006</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Student Exchanges (mutual ) for S-L</a:t>
            </a:r>
          </a:p>
        </p:txBody>
      </p:sp>
      <p:sp>
        <p:nvSpPr>
          <p:cNvPr id="3" name="Content Placeholder 2"/>
          <p:cNvSpPr>
            <a:spLocks noGrp="1"/>
          </p:cNvSpPr>
          <p:nvPr>
            <p:ph idx="1"/>
          </p:nvPr>
        </p:nvSpPr>
        <p:spPr/>
        <p:txBody>
          <a:bodyPr>
            <a:normAutofit fontScale="92500" lnSpcReduction="10000"/>
          </a:bodyPr>
          <a:lstStyle/>
          <a:p>
            <a:pPr marL="0" indent="0">
              <a:buNone/>
            </a:pPr>
            <a:r>
              <a:rPr lang="en-US" sz="2400" b="1" dirty="0"/>
              <a:t>Partners </a:t>
            </a:r>
            <a:r>
              <a:rPr lang="en-US" sz="2400" b="1" dirty="0" smtClean="0"/>
              <a:t>with </a:t>
            </a:r>
            <a:r>
              <a:rPr lang="en-US" sz="2400" b="1" dirty="0" err="1" smtClean="0"/>
              <a:t>LDC</a:t>
            </a:r>
            <a:r>
              <a:rPr lang="en-US" sz="2400" b="1" dirty="0" smtClean="0"/>
              <a:t> for mutual exchange </a:t>
            </a:r>
          </a:p>
          <a:p>
            <a:pPr marL="0" indent="0">
              <a:buNone/>
            </a:pPr>
            <a:r>
              <a:rPr lang="en-US" sz="2400" dirty="0" smtClean="0"/>
              <a:t>-with credit transfer , expenses partially or fully met by sending inst. </a:t>
            </a:r>
            <a:endParaRPr lang="en-US" sz="2400" b="1" dirty="0"/>
          </a:p>
          <a:p>
            <a:pPr marL="0" indent="0"/>
            <a:r>
              <a:rPr lang="en-US" sz="2400" dirty="0"/>
              <a:t>International Christian University </a:t>
            </a:r>
            <a:r>
              <a:rPr lang="en-US" sz="2400" dirty="0" smtClean="0"/>
              <a:t>– 2003-04, 2006  (</a:t>
            </a:r>
            <a:r>
              <a:rPr lang="en-US" sz="2400" dirty="0" err="1" smtClean="0"/>
              <a:t>UB</a:t>
            </a:r>
            <a:r>
              <a:rPr lang="en-US" sz="2400" dirty="0" smtClean="0"/>
              <a:t> supported)</a:t>
            </a:r>
          </a:p>
          <a:p>
            <a:pPr marL="0" indent="0">
              <a:buNone/>
            </a:pPr>
            <a:r>
              <a:rPr lang="en-US" sz="2400" dirty="0" smtClean="0"/>
              <a:t>( 2 students each yr)</a:t>
            </a:r>
          </a:p>
          <a:p>
            <a:pPr marL="0" indent="0">
              <a:buNone/>
            </a:pPr>
            <a:r>
              <a:rPr lang="en-US" sz="2400" dirty="0" smtClean="0"/>
              <a:t>Akiko Sato &amp; Hiroko </a:t>
            </a:r>
            <a:r>
              <a:rPr lang="en-US" sz="2400" dirty="0" err="1" smtClean="0"/>
              <a:t>Otsuka</a:t>
            </a:r>
            <a:r>
              <a:rPr lang="en-US" sz="2400" dirty="0" smtClean="0"/>
              <a:t>, the first exchange students on </a:t>
            </a:r>
            <a:r>
              <a:rPr lang="en-US" sz="2400" dirty="0" err="1" smtClean="0"/>
              <a:t>LDC</a:t>
            </a:r>
            <a:r>
              <a:rPr lang="en-US" sz="2400" dirty="0" smtClean="0"/>
              <a:t> campus for S-L from ICU</a:t>
            </a:r>
          </a:p>
          <a:p>
            <a:pPr marL="0" indent="0">
              <a:buNone/>
            </a:pPr>
            <a:r>
              <a:rPr lang="en-US" sz="2400" dirty="0" smtClean="0"/>
              <a:t>The first </a:t>
            </a:r>
            <a:r>
              <a:rPr lang="en-US" sz="2400" dirty="0" err="1" smtClean="0"/>
              <a:t>LDC</a:t>
            </a:r>
            <a:r>
              <a:rPr lang="en-US" sz="2400" dirty="0" smtClean="0"/>
              <a:t> students on ICU campus for S-L: </a:t>
            </a:r>
            <a:r>
              <a:rPr lang="en-US" sz="2400" dirty="0" err="1" smtClean="0"/>
              <a:t>Sathyasheela</a:t>
            </a:r>
            <a:r>
              <a:rPr lang="en-US" sz="2400" dirty="0" smtClean="0"/>
              <a:t> and </a:t>
            </a:r>
            <a:r>
              <a:rPr lang="en-US" sz="2400" dirty="0" err="1" smtClean="0"/>
              <a:t>Heeba</a:t>
            </a:r>
            <a:r>
              <a:rPr lang="en-US" sz="2400" dirty="0" smtClean="0"/>
              <a:t> </a:t>
            </a:r>
            <a:r>
              <a:rPr lang="en-US" sz="2400" dirty="0" err="1" smtClean="0"/>
              <a:t>Rani</a:t>
            </a:r>
            <a:endParaRPr lang="en-US" sz="2400" dirty="0"/>
          </a:p>
          <a:p>
            <a:pPr>
              <a:buNone/>
            </a:pPr>
            <a:r>
              <a:rPr lang="en-US" sz="2400" dirty="0" smtClean="0"/>
              <a:t>- Returned with exciting &amp; enriching experiences with obvious transformation of persons as better humans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9" name="Picture 5" descr="Picture4"/>
          <p:cNvPicPr>
            <a:picLocks noGrp="1" noChangeAspect="1" noChangeArrowheads="1"/>
          </p:cNvPicPr>
          <p:nvPr>
            <p:ph/>
          </p:nvPr>
        </p:nvPicPr>
        <p:blipFill>
          <a:blip r:embed="rId2"/>
          <a:stretch>
            <a:fillRect/>
          </a:stretch>
        </p:blipFill>
        <p:spPr>
          <a:xfrm>
            <a:off x="914399" y="609600"/>
            <a:ext cx="7315201" cy="5486400"/>
          </a:xfrm>
          <a:noFill/>
          <a:ln/>
        </p:spPr>
      </p:pic>
      <p:sp>
        <p:nvSpPr>
          <p:cNvPr id="93188" name="Text Box 4"/>
          <p:cNvSpPr txBox="1">
            <a:spLocks noChangeArrowheads="1"/>
          </p:cNvSpPr>
          <p:nvPr/>
        </p:nvSpPr>
        <p:spPr bwMode="auto">
          <a:xfrm>
            <a:off x="1752600" y="5041900"/>
            <a:ext cx="5486400" cy="1739900"/>
          </a:xfrm>
          <a:prstGeom prst="rect">
            <a:avLst/>
          </a:prstGeom>
          <a:noFill/>
          <a:ln w="9525">
            <a:noFill/>
            <a:miter lim="800000"/>
            <a:headEnd/>
            <a:tailEnd/>
          </a:ln>
          <a:effectLst/>
        </p:spPr>
        <p:txBody>
          <a:bodyPr>
            <a:spAutoFit/>
          </a:bodyPr>
          <a:lstStyle/>
          <a:p>
            <a:pPr algn="ctr"/>
            <a:r>
              <a:rPr lang="en-US" sz="3600" b="1">
                <a:solidFill>
                  <a:srgbClr val="FFFF00"/>
                </a:solidFill>
                <a:effectLst/>
              </a:rPr>
              <a:t>International Student </a:t>
            </a:r>
          </a:p>
          <a:p>
            <a:pPr algn="ctr"/>
            <a:r>
              <a:rPr lang="en-US" sz="3600" b="1">
                <a:solidFill>
                  <a:srgbClr val="FFFF00"/>
                </a:solidFill>
                <a:effectLst/>
              </a:rPr>
              <a:t>Exchange </a:t>
            </a:r>
          </a:p>
          <a:p>
            <a:pPr algn="ctr"/>
            <a:r>
              <a:rPr lang="en-US" sz="3600" b="1">
                <a:solidFill>
                  <a:srgbClr val="FFFF00"/>
                </a:solidFill>
                <a:effectLst/>
              </a:rPr>
              <a:t>Programme</a:t>
            </a:r>
          </a:p>
        </p:txBody>
      </p:sp>
      <p:pic>
        <p:nvPicPr>
          <p:cNvPr id="6" name="Picture 5" descr="Picture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a:t>Feed Back from Student participants in S-L</a:t>
            </a:r>
          </a:p>
        </p:txBody>
      </p:sp>
      <p:sp>
        <p:nvSpPr>
          <p:cNvPr id="3" name="Content Placeholder 2"/>
          <p:cNvSpPr>
            <a:spLocks noGrp="1"/>
          </p:cNvSpPr>
          <p:nvPr>
            <p:ph idx="1"/>
          </p:nvPr>
        </p:nvSpPr>
        <p:spPr>
          <a:xfrm>
            <a:off x="457200" y="1143000"/>
            <a:ext cx="8229600" cy="4983163"/>
          </a:xfrm>
        </p:spPr>
        <p:txBody>
          <a:bodyPr>
            <a:normAutofit fontScale="92500" lnSpcReduction="20000"/>
          </a:bodyPr>
          <a:lstStyle/>
          <a:p>
            <a:pPr>
              <a:buNone/>
            </a:pPr>
            <a:r>
              <a:rPr lang="en-US" sz="1800" b="1" dirty="0" err="1"/>
              <a:t>CUAC</a:t>
            </a:r>
            <a:r>
              <a:rPr lang="en-US" sz="1800" b="1" dirty="0"/>
              <a:t>-1999 Service Learning Program held at Waterloo Canada*.</a:t>
            </a:r>
            <a:br>
              <a:rPr lang="en-US" sz="1800" b="1" dirty="0"/>
            </a:br>
            <a:r>
              <a:rPr lang="en-US" sz="1800" dirty="0"/>
              <a:t>“My experience in the classroom and on the field for two months helped me learn the scope of social work.</a:t>
            </a:r>
            <a:br>
              <a:rPr lang="en-US" sz="1800" dirty="0"/>
            </a:br>
            <a:r>
              <a:rPr lang="en-US" sz="1800" dirty="0"/>
              <a:t>I was so motivated by my experience in </a:t>
            </a:r>
            <a:r>
              <a:rPr lang="en-US" sz="1800" dirty="0" err="1"/>
              <a:t>SLP</a:t>
            </a:r>
            <a:r>
              <a:rPr lang="en-US" sz="1800" dirty="0"/>
              <a:t> that I was inspired to pursue my higher studies in social work. And as a licensed social worker, I was able to work as a crisis counselor for a short time.</a:t>
            </a:r>
            <a:br>
              <a:rPr lang="en-US" sz="1800" dirty="0"/>
            </a:br>
            <a:r>
              <a:rPr lang="en-US" sz="1800" dirty="0"/>
              <a:t>The experience I gained at </a:t>
            </a:r>
            <a:r>
              <a:rPr lang="en-US" sz="1800" dirty="0" err="1"/>
              <a:t>SLP</a:t>
            </a:r>
            <a:r>
              <a:rPr lang="en-US" sz="1800" dirty="0"/>
              <a:t> helped me deal with people with more compassion, especially the underprivileged.</a:t>
            </a:r>
            <a:br>
              <a:rPr lang="en-US" sz="1800" dirty="0"/>
            </a:br>
            <a:r>
              <a:rPr lang="en-US" sz="1800" dirty="0"/>
              <a:t>The experience also equipped me not to be overwhelmed or intimidated by the issues faced by people and communities, but to find resources to address those needs. Even after 24 years, I still cherish the experience I had at </a:t>
            </a:r>
            <a:r>
              <a:rPr lang="en-US" sz="1800" dirty="0" err="1"/>
              <a:t>SLP</a:t>
            </a:r>
            <a:r>
              <a:rPr lang="en-US" sz="1800" dirty="0"/>
              <a:t> Waterloo Canada. I’m so incredibly grateful for this experience. Thanks to </a:t>
            </a:r>
            <a:r>
              <a:rPr lang="en-US" sz="1800" dirty="0" err="1"/>
              <a:t>CUAC</a:t>
            </a:r>
            <a:r>
              <a:rPr lang="en-US" sz="1800" dirty="0"/>
              <a:t> for creating such rare opportunities for young students from around the world</a:t>
            </a:r>
            <a:r>
              <a:rPr lang="en-US" sz="1800" dirty="0" smtClean="0"/>
              <a:t>!”</a:t>
            </a:r>
          </a:p>
          <a:p>
            <a:pPr>
              <a:buNone/>
            </a:pPr>
            <a:r>
              <a:rPr lang="en-US" sz="1800" dirty="0" smtClean="0"/>
              <a:t>                                                    </a:t>
            </a:r>
            <a:r>
              <a:rPr lang="en-US" sz="1800" b="1" dirty="0" smtClean="0"/>
              <a:t>Annie </a:t>
            </a:r>
            <a:r>
              <a:rPr lang="en-US" sz="1800" b="1" dirty="0" err="1" smtClean="0"/>
              <a:t>Nirmala</a:t>
            </a:r>
            <a:r>
              <a:rPr lang="en-US" sz="1800" b="1" dirty="0" smtClean="0"/>
              <a:t>, III </a:t>
            </a:r>
            <a:r>
              <a:rPr lang="en-US" sz="1800" b="1" dirty="0" err="1" smtClean="0"/>
              <a:t>Soc.Sci</a:t>
            </a:r>
            <a:r>
              <a:rPr lang="en-US" sz="1800" b="1" dirty="0" smtClean="0"/>
              <a:t> (1999</a:t>
            </a:r>
            <a:r>
              <a:rPr lang="en-US" sz="1700" dirty="0" smtClean="0"/>
              <a:t>)..personally communicated</a:t>
            </a:r>
            <a:endParaRPr lang="en-US" sz="1700" dirty="0"/>
          </a:p>
          <a:p>
            <a:pPr>
              <a:buNone/>
            </a:pPr>
            <a:r>
              <a:rPr lang="en-US" sz="1800" dirty="0"/>
              <a:t>            </a:t>
            </a:r>
            <a:r>
              <a:rPr lang="en-US" sz="1800" b="1" i="1" dirty="0" smtClean="0"/>
              <a:t>Trinity College, Quezon City, Philippines…cross cultural interfaith S-L P</a:t>
            </a:r>
          </a:p>
          <a:p>
            <a:pPr>
              <a:buNone/>
            </a:pPr>
            <a:r>
              <a:rPr lang="en-US" sz="1800" i="1" dirty="0" smtClean="0"/>
              <a:t> “We as participants from 8 different countries agreed with our differences and determined to love and live united under one roof “Service Learning. The heart of the program was our immersion into communities of underprivileged. We worked together and learnt from each other. Its  the beginning of a transformed life”</a:t>
            </a:r>
            <a:r>
              <a:rPr lang="en-US" sz="1800" dirty="0" smtClean="0"/>
              <a:t>.</a:t>
            </a:r>
          </a:p>
          <a:p>
            <a:pPr>
              <a:buNone/>
            </a:pPr>
            <a:r>
              <a:rPr lang="en-US" sz="1800" dirty="0" smtClean="0"/>
              <a:t>                                      </a:t>
            </a:r>
            <a:r>
              <a:rPr lang="en-US" sz="1800" b="1" dirty="0" err="1" smtClean="0"/>
              <a:t>Selva</a:t>
            </a:r>
            <a:r>
              <a:rPr lang="en-US" sz="1800" b="1" dirty="0" smtClean="0"/>
              <a:t> </a:t>
            </a:r>
            <a:r>
              <a:rPr lang="en-US" sz="1800" b="1" dirty="0" err="1" smtClean="0"/>
              <a:t>Meenakshi</a:t>
            </a:r>
            <a:r>
              <a:rPr lang="en-US" sz="1800" b="1" dirty="0" smtClean="0"/>
              <a:t>, III B Com (1998)</a:t>
            </a:r>
            <a:r>
              <a:rPr lang="en-US" sz="1800" dirty="0" smtClean="0"/>
              <a:t>…</a:t>
            </a:r>
            <a:r>
              <a:rPr lang="en-US" sz="1700" dirty="0" smtClean="0"/>
              <a:t>extracts from College Magazine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Feed backs from participants of student exchange </a:t>
            </a:r>
            <a:br>
              <a:rPr lang="en-US" sz="2700" dirty="0"/>
            </a:br>
            <a:r>
              <a:rPr lang="en-US" sz="2700" dirty="0" err="1"/>
              <a:t>programme</a:t>
            </a:r>
            <a:r>
              <a:rPr lang="en-US" sz="2700" dirty="0"/>
              <a:t> between ICU and LDC</a:t>
            </a:r>
            <a:r>
              <a:rPr lang="en-US" dirty="0"/>
              <a:t/>
            </a:r>
            <a:br>
              <a:rPr lang="en-US" dirty="0"/>
            </a:br>
            <a:endParaRPr lang="en-US" dirty="0"/>
          </a:p>
        </p:txBody>
      </p:sp>
      <p:sp>
        <p:nvSpPr>
          <p:cNvPr id="3" name="Content Placeholder 2"/>
          <p:cNvSpPr>
            <a:spLocks noGrp="1"/>
          </p:cNvSpPr>
          <p:nvPr>
            <p:ph idx="1"/>
          </p:nvPr>
        </p:nvSpPr>
        <p:spPr>
          <a:xfrm>
            <a:off x="457200" y="1143001"/>
            <a:ext cx="8229600" cy="4343400"/>
          </a:xfrm>
        </p:spPr>
        <p:txBody>
          <a:bodyPr>
            <a:normAutofit/>
          </a:bodyPr>
          <a:lstStyle/>
          <a:p>
            <a:pPr>
              <a:buNone/>
            </a:pPr>
            <a:endParaRPr lang="en-US" sz="2100" i="1" dirty="0" smtClean="0"/>
          </a:p>
          <a:p>
            <a:pPr>
              <a:buNone/>
            </a:pPr>
            <a:endParaRPr lang="en-US" sz="2100" i="1" dirty="0" smtClean="0"/>
          </a:p>
          <a:p>
            <a:pPr>
              <a:buNone/>
            </a:pPr>
            <a:r>
              <a:rPr lang="en-US" sz="2100" i="1" dirty="0" smtClean="0"/>
              <a:t>“</a:t>
            </a:r>
            <a:r>
              <a:rPr lang="en-US" sz="2100" i="1" dirty="0"/>
              <a:t>S-L is one great opportunity to transform a machine like man into a human being with all cherished values… S-L taught us to accept and appreciate people, their culture and traditions different from ours; learnt to understand and care for each other; learnt to adjust to new environment; broadened our world views; rekindled the spirit of social responsibility</a:t>
            </a:r>
            <a:r>
              <a:rPr lang="en-US" sz="2100" i="1" dirty="0" smtClean="0"/>
              <a:t>;</a:t>
            </a:r>
          </a:p>
          <a:p>
            <a:pPr>
              <a:buNone/>
            </a:pPr>
            <a:r>
              <a:rPr lang="en-US" sz="2100" dirty="0" smtClean="0"/>
              <a:t>                  </a:t>
            </a:r>
            <a:r>
              <a:rPr lang="en-US" sz="2000" dirty="0" err="1" smtClean="0"/>
              <a:t>Janeera</a:t>
            </a:r>
            <a:r>
              <a:rPr lang="en-US" sz="2000" dirty="0" smtClean="0"/>
              <a:t> </a:t>
            </a:r>
            <a:r>
              <a:rPr lang="en-US" sz="2000" dirty="0"/>
              <a:t>&amp; </a:t>
            </a:r>
            <a:r>
              <a:rPr lang="en-US" sz="2000" dirty="0" err="1"/>
              <a:t>Poornima</a:t>
            </a:r>
            <a:r>
              <a:rPr lang="en-US" sz="2000" dirty="0"/>
              <a:t> III B Com (2005).. </a:t>
            </a:r>
            <a:r>
              <a:rPr lang="en-US" sz="1700" dirty="0"/>
              <a:t>Extracts from College </a:t>
            </a:r>
            <a:r>
              <a:rPr lang="en-US" sz="1700" dirty="0" smtClean="0"/>
              <a:t>Magazine </a:t>
            </a:r>
          </a:p>
          <a:p>
            <a:pPr>
              <a:buNone/>
            </a:pPr>
            <a:endParaRPr lang="en-US" sz="1700" dirty="0" smtClean="0"/>
          </a:p>
          <a:p>
            <a:pPr>
              <a:buNone/>
            </a:pPr>
            <a:endParaRPr lang="en-US" sz="1600" dirty="0"/>
          </a:p>
          <a:p>
            <a:pPr>
              <a:buNone/>
            </a:pP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81000" y="381000"/>
            <a:ext cx="8229600" cy="1143000"/>
          </a:xfrm>
        </p:spPr>
        <p:txBody>
          <a:bodyPr>
            <a:normAutofit/>
          </a:bodyPr>
          <a:lstStyle/>
          <a:p>
            <a:pPr algn="ctr" eaLnBrk="1" hangingPunct="1"/>
            <a:r>
              <a:rPr lang="en-US" altLang="zh-TW" sz="4000" b="1" dirty="0" smtClean="0">
                <a:ea typeface="新細明體" pitchFamily="18" charset="-120"/>
              </a:rPr>
              <a:t>Findings </a:t>
            </a:r>
            <a:r>
              <a:rPr lang="en-US" altLang="zh-TW" sz="4000" b="1" dirty="0">
                <a:ea typeface="新細明體" pitchFamily="18" charset="-120"/>
              </a:rPr>
              <a:t>on effects of </a:t>
            </a:r>
            <a:r>
              <a:rPr lang="en-US" altLang="zh-TW" sz="4000" b="1" dirty="0" smtClean="0">
                <a:ea typeface="新細明體" pitchFamily="18" charset="-120"/>
              </a:rPr>
              <a:t>S-L</a:t>
            </a:r>
            <a:endParaRPr lang="en-US" altLang="zh-TW" sz="3600" b="1" dirty="0">
              <a:ea typeface="新細明體" pitchFamily="18" charset="-120"/>
            </a:endParaRPr>
          </a:p>
        </p:txBody>
      </p:sp>
      <p:sp>
        <p:nvSpPr>
          <p:cNvPr id="35842" name="Rectangle 3"/>
          <p:cNvSpPr>
            <a:spLocks noGrp="1" noChangeArrowheads="1"/>
          </p:cNvSpPr>
          <p:nvPr>
            <p:ph idx="1"/>
          </p:nvPr>
        </p:nvSpPr>
        <p:spPr>
          <a:xfrm>
            <a:off x="381000" y="1600200"/>
            <a:ext cx="8458200" cy="4648200"/>
          </a:xfrm>
        </p:spPr>
        <p:txBody>
          <a:bodyPr/>
          <a:lstStyle/>
          <a:p>
            <a:pPr eaLnBrk="1" hangingPunct="1">
              <a:lnSpc>
                <a:spcPct val="80000"/>
              </a:lnSpc>
              <a:buFont typeface="Wingdings" pitchFamily="2" charset="2"/>
              <a:buNone/>
            </a:pPr>
            <a:r>
              <a:rPr lang="en-US" altLang="zh-TW" sz="2400" b="1" dirty="0" smtClean="0">
                <a:ea typeface="新細明體" pitchFamily="18" charset="-120"/>
              </a:rPr>
              <a:t>Students formation-positive effects </a:t>
            </a:r>
            <a:r>
              <a:rPr lang="en-US" altLang="zh-TW" sz="2400" b="1" dirty="0">
                <a:ea typeface="新細明體" pitchFamily="18" charset="-120"/>
              </a:rPr>
              <a:t>on </a:t>
            </a:r>
          </a:p>
          <a:p>
            <a:pPr lvl="1" eaLnBrk="1" hangingPunct="1">
              <a:lnSpc>
                <a:spcPct val="80000"/>
              </a:lnSpc>
            </a:pPr>
            <a:r>
              <a:rPr lang="en-US" altLang="zh-TW" sz="2400" dirty="0">
                <a:ea typeface="新細明體" pitchFamily="18" charset="-120"/>
              </a:rPr>
              <a:t>personal Development  – sense of personal  efficacy, personal identity, spiritual growth, moral development</a:t>
            </a:r>
          </a:p>
          <a:p>
            <a:pPr lvl="1" eaLnBrk="1" hangingPunct="1">
              <a:lnSpc>
                <a:spcPct val="80000"/>
              </a:lnSpc>
            </a:pPr>
            <a:r>
              <a:rPr lang="en-US" altLang="zh-TW" sz="2400" dirty="0">
                <a:ea typeface="新細明體" pitchFamily="18" charset="-120"/>
              </a:rPr>
              <a:t>Interpersonal Development – ability to work well with others, leadership and communication skills </a:t>
            </a:r>
          </a:p>
          <a:p>
            <a:pPr lvl="1" eaLnBrk="1" hangingPunct="1">
              <a:lnSpc>
                <a:spcPct val="80000"/>
              </a:lnSpc>
            </a:pPr>
            <a:r>
              <a:rPr lang="en-US" altLang="zh-TW" sz="2400" dirty="0">
                <a:ea typeface="新細明體" pitchFamily="18" charset="-120"/>
              </a:rPr>
              <a:t>Sense of social responsibility and citizenship skills</a:t>
            </a:r>
          </a:p>
          <a:p>
            <a:pPr lvl="1" eaLnBrk="1" hangingPunct="1">
              <a:lnSpc>
                <a:spcPct val="80000"/>
              </a:lnSpc>
            </a:pPr>
            <a:r>
              <a:rPr lang="en-US" altLang="zh-TW" sz="2400" dirty="0">
                <a:ea typeface="新細明體" pitchFamily="18" charset="-120"/>
              </a:rPr>
              <a:t>Community understanding – cultural and racial</a:t>
            </a:r>
          </a:p>
          <a:p>
            <a:pPr lvl="1" eaLnBrk="1" hangingPunct="1">
              <a:lnSpc>
                <a:spcPct val="80000"/>
              </a:lnSpc>
            </a:pPr>
            <a:r>
              <a:rPr lang="en-US" altLang="zh-TW" sz="2400" dirty="0">
                <a:ea typeface="新細明體" pitchFamily="18" charset="-120"/>
              </a:rPr>
              <a:t>Commitment to service</a:t>
            </a:r>
          </a:p>
          <a:p>
            <a:pPr lvl="1" eaLnBrk="1" hangingPunct="1">
              <a:lnSpc>
                <a:spcPct val="80000"/>
              </a:lnSpc>
            </a:pPr>
            <a:r>
              <a:rPr lang="en-US" altLang="zh-TW" sz="2400" dirty="0">
                <a:ea typeface="新細明體" pitchFamily="18" charset="-120"/>
              </a:rPr>
              <a:t>Academic Learning – higher level learning </a:t>
            </a:r>
          </a:p>
          <a:p>
            <a:pPr lvl="1" eaLnBrk="1" hangingPunct="1">
              <a:lnSpc>
                <a:spcPct val="80000"/>
              </a:lnSpc>
            </a:pPr>
            <a:r>
              <a:rPr lang="en-US" altLang="zh-TW" sz="2400" dirty="0">
                <a:ea typeface="新細明體" pitchFamily="18" charset="-120"/>
              </a:rPr>
              <a:t>Career development - ability to apply in the real </a:t>
            </a:r>
            <a:r>
              <a:rPr lang="en-US" altLang="zh-TW" sz="2400" dirty="0" smtClean="0">
                <a:ea typeface="新細明體" pitchFamily="18" charset="-120"/>
              </a:rPr>
              <a:t>world</a:t>
            </a:r>
          </a:p>
          <a:p>
            <a:pPr lvl="1" eaLnBrk="1" hangingPunct="1">
              <a:lnSpc>
                <a:spcPct val="80000"/>
              </a:lnSpc>
              <a:buNone/>
            </a:pPr>
            <a:endParaRPr lang="en-US" altLang="zh-TW" sz="2400" dirty="0" smtClean="0">
              <a:ea typeface="新細明體" pitchFamily="18" charset="-120"/>
            </a:endParaRPr>
          </a:p>
          <a:p>
            <a:pPr lvl="1" eaLnBrk="1" hangingPunct="1">
              <a:lnSpc>
                <a:spcPct val="80000"/>
              </a:lnSpc>
              <a:buNone/>
            </a:pPr>
            <a:r>
              <a:rPr lang="en-US" altLang="zh-TW" sz="2400" dirty="0" smtClean="0">
                <a:ea typeface="新細明體" pitchFamily="18" charset="-120"/>
              </a:rPr>
              <a:t> In a nutshell, </a:t>
            </a:r>
            <a:r>
              <a:rPr lang="en-US" altLang="zh-TW" sz="2400" smtClean="0">
                <a:ea typeface="新細明體" pitchFamily="18" charset="-120"/>
              </a:rPr>
              <a:t>S-L facilitates transformation </a:t>
            </a:r>
            <a:r>
              <a:rPr lang="en-US" altLang="zh-TW" sz="2400" dirty="0" smtClean="0">
                <a:ea typeface="新細明體" pitchFamily="18" charset="-120"/>
              </a:rPr>
              <a:t>of whole person involving Head, Heart and Habit</a:t>
            </a:r>
            <a:endParaRPr lang="en-US" altLang="zh-TW" sz="2400" dirty="0">
              <a:ea typeface="新細明體" pitchFamily="18" charset="-12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745</TotalTime>
  <Words>691</Words>
  <Application>Microsoft Office PowerPoint</Application>
  <PresentationFormat>On-screen Show (4:3)</PresentationFormat>
  <Paragraphs>107</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Constantia</vt:lpstr>
      <vt:lpstr>新細明體</vt:lpstr>
      <vt:lpstr>Wingdings</vt:lpstr>
      <vt:lpstr>Wingdings 2</vt:lpstr>
      <vt:lpstr>Flow</vt:lpstr>
      <vt:lpstr>Service Learning-a proven model for whole person education </vt:lpstr>
      <vt:lpstr>Story of S-L in Lady Doak College</vt:lpstr>
      <vt:lpstr>LDC Students-participation in International S-L P</vt:lpstr>
      <vt:lpstr>II.International-intercultural SLPs  hosted by LDC</vt:lpstr>
      <vt:lpstr>Student Exchanges (mutual ) for S-L</vt:lpstr>
      <vt:lpstr>PowerPoint Presentation</vt:lpstr>
      <vt:lpstr>Feed Back from Student participants in S-L</vt:lpstr>
      <vt:lpstr>Feed backs from participants of student exchange  programme between ICU and LDC </vt:lpstr>
      <vt:lpstr>Findings on effects of S-L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Formation through Service Learning</dc:title>
  <dc:creator>Dr.Nirmala jeyaraj</dc:creator>
  <cp:lastModifiedBy>CUAC ID1</cp:lastModifiedBy>
  <cp:revision>84</cp:revision>
  <dcterms:created xsi:type="dcterms:W3CDTF">2023-03-23T13:48:55Z</dcterms:created>
  <dcterms:modified xsi:type="dcterms:W3CDTF">2023-04-03T14:20:13Z</dcterms:modified>
</cp:coreProperties>
</file>